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9" r:id="rId3"/>
    <p:sldId id="259" r:id="rId4"/>
    <p:sldId id="260" r:id="rId5"/>
    <p:sldId id="270" r:id="rId6"/>
    <p:sldId id="261" r:id="rId7"/>
    <p:sldId id="271" r:id="rId8"/>
    <p:sldId id="262" r:id="rId9"/>
    <p:sldId id="272" r:id="rId10"/>
    <p:sldId id="273" r:id="rId11"/>
    <p:sldId id="275" r:id="rId12"/>
    <p:sldId id="276" r:id="rId13"/>
    <p:sldId id="267" r:id="rId14"/>
    <p:sldId id="278" r:id="rId15"/>
    <p:sldId id="279" r:id="rId16"/>
    <p:sldId id="281" r:id="rId17"/>
    <p:sldId id="280" r:id="rId18"/>
    <p:sldId id="277" r:id="rId19"/>
    <p:sldId id="274" r:id="rId20"/>
    <p:sldId id="268" r:id="rId21"/>
    <p:sldId id="264" r:id="rId22"/>
    <p:sldId id="265" r:id="rId23"/>
    <p:sldId id="266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CC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29" autoAdjust="0"/>
    <p:restoredTop sz="94660"/>
  </p:normalViewPr>
  <p:slideViewPr>
    <p:cSldViewPr snapToGrid="0">
      <p:cViewPr varScale="1">
        <p:scale>
          <a:sx n="68" d="100"/>
          <a:sy n="68" d="100"/>
        </p:scale>
        <p:origin x="75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16B1-CF53-4070-B3B2-11F58E03B87C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48432-B772-4E7F-9BF3-2352861EF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473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16B1-CF53-4070-B3B2-11F58E03B87C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48432-B772-4E7F-9BF3-2352861EF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990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16B1-CF53-4070-B3B2-11F58E03B87C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48432-B772-4E7F-9BF3-2352861EF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283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16B1-CF53-4070-B3B2-11F58E03B87C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48432-B772-4E7F-9BF3-2352861EF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526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16B1-CF53-4070-B3B2-11F58E03B87C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48432-B772-4E7F-9BF3-2352861EF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774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16B1-CF53-4070-B3B2-11F58E03B87C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48432-B772-4E7F-9BF3-2352861EF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481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16B1-CF53-4070-B3B2-11F58E03B87C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48432-B772-4E7F-9BF3-2352861EF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306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16B1-CF53-4070-B3B2-11F58E03B87C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48432-B772-4E7F-9BF3-2352861EF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391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16B1-CF53-4070-B3B2-11F58E03B87C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48432-B772-4E7F-9BF3-2352861EF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959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16B1-CF53-4070-B3B2-11F58E03B87C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48432-B772-4E7F-9BF3-2352861EF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192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16B1-CF53-4070-B3B2-11F58E03B87C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48432-B772-4E7F-9BF3-2352861EF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365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416B1-CF53-4070-B3B2-11F58E03B87C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148432-B772-4E7F-9BF3-2352861EF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232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28BFAB-E2C6-4B8E-8DEE-440902776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100" y="2558561"/>
            <a:ext cx="5169876" cy="230358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포천 오성과 한음 Bold" panose="020B0803000000000000" pitchFamily="50" charset="-127"/>
                <a:ea typeface="포천 오성과 한음 Bold" panose="020B0803000000000000"/>
              </a:rPr>
              <a:t>UiPath</a:t>
            </a:r>
            <a:r>
              <a:rPr lang="ko-KR" altLang="en-US" dirty="0" smtClean="0">
                <a:latin typeface="포천 오성과 한음 Bold" panose="020B0803000000000000" pitchFamily="50" charset="-127"/>
                <a:ea typeface="포천 오성과 한음 Bold" panose="020B0803000000000000"/>
              </a:rPr>
              <a:t>를 통한</a:t>
            </a:r>
            <a:r>
              <a:rPr lang="en-US" altLang="ko-KR" dirty="0" smtClean="0">
                <a:solidFill>
                  <a:srgbClr val="FF0000"/>
                </a:solidFill>
                <a:latin typeface="포천 오성과 한음 Bold" panose="020B0803000000000000" pitchFamily="50" charset="-127"/>
                <a:ea typeface="포천 오성과 한음 Bold" panose="020B0803000000000000"/>
              </a:rPr>
              <a:t>RPA</a:t>
            </a:r>
            <a:r>
              <a:rPr lang="en-US" altLang="ko-KR" dirty="0" smtClean="0">
                <a:latin typeface="포천 오성과 한음 Bold" panose="020B0803000000000000" pitchFamily="50" charset="-127"/>
                <a:ea typeface="포천 오성과 한음 Bold" panose="020B0803000000000000"/>
              </a:rPr>
              <a:t> </a:t>
            </a:r>
            <a:r>
              <a:rPr lang="ko-KR" altLang="en-US" dirty="0" smtClean="0">
                <a:latin typeface="포천 오성과 한음 Bold" panose="020B0803000000000000" pitchFamily="50" charset="-127"/>
                <a:ea typeface="포천 오성과 한음 Bold" panose="020B0803000000000000"/>
              </a:rPr>
              <a:t>프로젝트</a:t>
            </a:r>
            <a:endParaRPr lang="ko-KR" altLang="en-US" dirty="0">
              <a:latin typeface="포천 오성과 한음 Bold" panose="020B0803000000000000" pitchFamily="50" charset="-127"/>
              <a:ea typeface="포천 오성과 한음 Bold" panose="020B080300000000000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E94270-8245-4EB7-B890-226813F7EB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14062" y="6453164"/>
            <a:ext cx="3252405" cy="404836"/>
          </a:xfrm>
        </p:spPr>
        <p:txBody>
          <a:bodyPr>
            <a:normAutofit/>
          </a:bodyPr>
          <a:lstStyle/>
          <a:p>
            <a:pPr algn="r"/>
            <a:r>
              <a:rPr lang="en-US" altLang="ko-KR" sz="2000" b="1" dirty="0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KFO </a:t>
            </a:r>
            <a:r>
              <a:rPr lang="ko-KR" altLang="en-US" sz="2000" b="1" dirty="0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한국직업개발원 </a:t>
            </a:r>
            <a:r>
              <a:rPr lang="ko-KR" altLang="en-US" sz="2000" b="1" dirty="0" err="1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임세훈</a:t>
            </a:r>
            <a:endParaRPr lang="ko-KR" altLang="en-US" sz="2000" b="1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33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414" y="1419611"/>
            <a:ext cx="3045291" cy="326732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 rot="16200000">
            <a:off x="5640948" y="-5640948"/>
            <a:ext cx="910103" cy="12192000"/>
          </a:xfrm>
          <a:prstGeom prst="rect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-1" y="1"/>
            <a:ext cx="11709919" cy="910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 </a:t>
            </a:r>
            <a:r>
              <a:rPr lang="en-US" altLang="ko-KR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 </a:t>
            </a:r>
            <a:r>
              <a:rPr lang="ko-KR" altLang="en-US" sz="28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프로젝트 </a:t>
            </a:r>
            <a:r>
              <a:rPr lang="ko-KR" altLang="en-US" sz="28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수행 </a:t>
            </a:r>
            <a:r>
              <a:rPr lang="en-US" altLang="ko-KR" sz="2800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</a:t>
            </a:r>
            <a:endParaRPr lang="ko-KR" altLang="en-US" sz="2800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93821" y="1098245"/>
            <a:ext cx="5340185" cy="583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2</a:t>
            </a:r>
            <a:r>
              <a:rPr lang="en-US" altLang="ko-KR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. ACME </a:t>
            </a:r>
            <a:r>
              <a:rPr lang="ko-KR" altLang="en-US" sz="2400" b="1" dirty="0" err="1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로직</a:t>
            </a:r>
            <a:r>
              <a:rPr lang="en-US" altLang="ko-KR" sz="24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</a:t>
            </a:r>
            <a:r>
              <a:rPr lang="en-US" altLang="ko-KR" sz="15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– </a:t>
            </a:r>
            <a:r>
              <a:rPr lang="ko-KR" altLang="en-US" sz="15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작년 월별 리포트 다운</a:t>
            </a:r>
            <a:r>
              <a:rPr lang="en-US" altLang="ko-KR" sz="15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_01</a:t>
            </a:r>
            <a:endParaRPr lang="en-US" altLang="ko-KR" sz="1500" b="1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7" name="순서도: 대체 처리 6"/>
          <p:cNvSpPr/>
          <p:nvPr/>
        </p:nvSpPr>
        <p:spPr>
          <a:xfrm>
            <a:off x="721254" y="1245871"/>
            <a:ext cx="78846" cy="320340"/>
          </a:xfrm>
          <a:prstGeom prst="flowChartAlternateProcess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08" y="1735543"/>
            <a:ext cx="3662438" cy="478061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131027" y="5207194"/>
            <a:ext cx="2631440" cy="8829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3760538" y="1566211"/>
            <a:ext cx="1453300" cy="36367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760968" y="6090138"/>
            <a:ext cx="1382532" cy="4260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4636" y="5177636"/>
            <a:ext cx="2956069" cy="1264613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443708" y="3946143"/>
            <a:ext cx="1169496" cy="5176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16" idx="2"/>
          </p:cNvCxnSpPr>
          <p:nvPr/>
        </p:nvCxnSpPr>
        <p:spPr>
          <a:xfrm flipH="1">
            <a:off x="7021117" y="4463815"/>
            <a:ext cx="7339" cy="544488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2528" y="2112984"/>
            <a:ext cx="1722203" cy="34716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626724" y="6380191"/>
            <a:ext cx="36215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err="1" smtClean="0"/>
              <a:t>In_Str_Year</a:t>
            </a:r>
            <a:r>
              <a:rPr lang="en-US" altLang="ko-KR" sz="1100" b="1" dirty="0" smtClean="0"/>
              <a:t>: </a:t>
            </a:r>
            <a:r>
              <a:rPr lang="en-US" altLang="ko-KR" sz="1100" b="1" dirty="0" err="1" smtClean="0"/>
              <a:t>Now.AddYears</a:t>
            </a:r>
            <a:r>
              <a:rPr lang="en-US" altLang="ko-KR" sz="1100" b="1" dirty="0"/>
              <a:t>(-1).</a:t>
            </a:r>
            <a:r>
              <a:rPr lang="en-US" altLang="ko-KR" sz="1100" b="1" dirty="0" err="1"/>
              <a:t>ToString</a:t>
            </a:r>
            <a:r>
              <a:rPr lang="en-US" altLang="ko-KR" sz="1100" b="1" dirty="0"/>
              <a:t>("</a:t>
            </a:r>
            <a:r>
              <a:rPr lang="en-US" altLang="ko-KR" sz="1100" b="1" dirty="0" err="1"/>
              <a:t>yyyy</a:t>
            </a:r>
            <a:r>
              <a:rPr lang="en-US" altLang="ko-KR" sz="1100" b="1" dirty="0"/>
              <a:t>")</a:t>
            </a:r>
            <a:endParaRPr lang="ko-KR" altLang="en-US" sz="1100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4383C81-C02E-4654-B6F9-287E4933D643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28575">
            <a:solidFill>
              <a:srgbClr val="ADCC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0223629" y="3356127"/>
            <a:ext cx="1277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* </a:t>
            </a:r>
            <a:r>
              <a:rPr lang="en-US" altLang="ko-KR" sz="1100" dirty="0" err="1" smtClean="0"/>
              <a:t>DT_TextID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사용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71952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 rot="16200000">
            <a:off x="5640948" y="-5640948"/>
            <a:ext cx="910103" cy="12192000"/>
          </a:xfrm>
          <a:prstGeom prst="rect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-1" y="1"/>
            <a:ext cx="11709919" cy="910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 </a:t>
            </a:r>
            <a:r>
              <a:rPr lang="en-US" altLang="ko-KR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 </a:t>
            </a:r>
            <a:r>
              <a:rPr lang="ko-KR" altLang="en-US" sz="28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프로젝트 </a:t>
            </a:r>
            <a:r>
              <a:rPr lang="ko-KR" altLang="en-US" sz="28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수행 </a:t>
            </a:r>
            <a:r>
              <a:rPr lang="en-US" altLang="ko-KR" sz="2800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</a:t>
            </a:r>
            <a:endParaRPr lang="ko-KR" altLang="en-US" sz="2800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93821" y="1097610"/>
            <a:ext cx="5340185" cy="583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2</a:t>
            </a:r>
            <a:r>
              <a:rPr lang="en-US" altLang="ko-KR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. ACME </a:t>
            </a:r>
            <a:r>
              <a:rPr lang="ko-KR" altLang="en-US" sz="2400" b="1" dirty="0" err="1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로직</a:t>
            </a:r>
            <a:r>
              <a:rPr lang="en-US" altLang="ko-KR" sz="24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</a:t>
            </a:r>
            <a:r>
              <a:rPr lang="en-US" altLang="ko-KR" sz="15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– </a:t>
            </a:r>
            <a:r>
              <a:rPr lang="ko-KR" altLang="en-US" sz="15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작년 월별 리포트 다운</a:t>
            </a:r>
            <a:r>
              <a:rPr lang="en-US" altLang="ko-KR" sz="15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_02</a:t>
            </a:r>
            <a:endParaRPr lang="en-US" altLang="ko-KR" sz="1500" b="1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7" name="순서도: 대체 처리 6"/>
          <p:cNvSpPr/>
          <p:nvPr/>
        </p:nvSpPr>
        <p:spPr>
          <a:xfrm>
            <a:off x="721254" y="1245871"/>
            <a:ext cx="78846" cy="320340"/>
          </a:xfrm>
          <a:prstGeom prst="flowChartAlternateProcess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4383C81-C02E-4654-B6F9-287E4933D643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28575">
            <a:solidFill>
              <a:srgbClr val="ADCC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106" y="1915013"/>
            <a:ext cx="2970294" cy="4443562"/>
          </a:xfrm>
          <a:prstGeom prst="rect">
            <a:avLst/>
          </a:prstGeom>
        </p:spPr>
      </p:pic>
      <p:grpSp>
        <p:nvGrpSpPr>
          <p:cNvPr id="36" name="그룹 35"/>
          <p:cNvGrpSpPr/>
          <p:nvPr/>
        </p:nvGrpSpPr>
        <p:grpSpPr>
          <a:xfrm>
            <a:off x="721254" y="1915013"/>
            <a:ext cx="3698346" cy="3947037"/>
            <a:chOff x="721254" y="2016883"/>
            <a:chExt cx="3384754" cy="355467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1254" y="2016883"/>
              <a:ext cx="3234292" cy="3554670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1193528" y="3703320"/>
              <a:ext cx="1130572" cy="17678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직선 화살표 연결선 28"/>
            <p:cNvCxnSpPr/>
            <p:nvPr/>
          </p:nvCxnSpPr>
          <p:spPr>
            <a:xfrm>
              <a:off x="2324100" y="4594860"/>
              <a:ext cx="1781908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8987" y="1205231"/>
            <a:ext cx="2098933" cy="541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2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 rot="16200000">
            <a:off x="5640948" y="-5640948"/>
            <a:ext cx="910103" cy="12192000"/>
          </a:xfrm>
          <a:prstGeom prst="rect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-1" y="1"/>
            <a:ext cx="11709919" cy="910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 </a:t>
            </a:r>
            <a:r>
              <a:rPr lang="en-US" altLang="ko-KR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 </a:t>
            </a:r>
            <a:r>
              <a:rPr lang="ko-KR" altLang="en-US" sz="28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프로젝트 </a:t>
            </a:r>
            <a:r>
              <a:rPr lang="ko-KR" altLang="en-US" sz="28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수행 </a:t>
            </a:r>
            <a:r>
              <a:rPr lang="en-US" altLang="ko-KR" sz="2800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</a:t>
            </a:r>
            <a:endParaRPr lang="ko-KR" altLang="en-US" sz="2800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93821" y="1095705"/>
            <a:ext cx="5340185" cy="583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2</a:t>
            </a:r>
            <a:r>
              <a:rPr lang="en-US" altLang="ko-KR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. ACME </a:t>
            </a:r>
            <a:r>
              <a:rPr lang="ko-KR" altLang="en-US" sz="2400" b="1" dirty="0" err="1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로직</a:t>
            </a:r>
            <a:r>
              <a:rPr lang="en-US" altLang="ko-KR" sz="24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</a:t>
            </a:r>
            <a:r>
              <a:rPr lang="en-US" altLang="ko-KR" sz="15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– </a:t>
            </a:r>
            <a:r>
              <a:rPr lang="ko-KR" altLang="en-US" sz="15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작년 월별 리포트 다운</a:t>
            </a:r>
            <a:r>
              <a:rPr lang="en-US" altLang="ko-KR" sz="15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_03</a:t>
            </a:r>
            <a:endParaRPr lang="en-US" altLang="ko-KR" sz="1500" b="1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7" name="순서도: 대체 처리 6"/>
          <p:cNvSpPr/>
          <p:nvPr/>
        </p:nvSpPr>
        <p:spPr>
          <a:xfrm>
            <a:off x="721254" y="1245871"/>
            <a:ext cx="78846" cy="320340"/>
          </a:xfrm>
          <a:prstGeom prst="flowChartAlternateProcess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4383C81-C02E-4654-B6F9-287E4933D643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28575">
            <a:solidFill>
              <a:srgbClr val="ADCC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399213" y="5818538"/>
            <a:ext cx="354894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예외처리 </a:t>
            </a:r>
            <a:r>
              <a:rPr lang="en-US" altLang="ko-KR" sz="1500" dirty="0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: </a:t>
            </a:r>
            <a:r>
              <a:rPr lang="en-US" altLang="ko-KR" sz="1500" b="1" dirty="0" smtClean="0">
                <a:solidFill>
                  <a:srgbClr val="FF0000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Retry Scope</a:t>
            </a:r>
            <a:r>
              <a:rPr lang="ko-KR" altLang="en-US" sz="1500" dirty="0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를 통해 </a:t>
            </a:r>
            <a:r>
              <a:rPr lang="ko-KR" altLang="en-US" sz="1500" dirty="0" err="1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팝업창</a:t>
            </a:r>
            <a:r>
              <a:rPr lang="ko-KR" altLang="en-US" sz="1500" dirty="0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클릭이 안된 경우 다시 클릭하도록 </a:t>
            </a:r>
            <a:r>
              <a:rPr lang="ko-KR" altLang="en-US" sz="1500" dirty="0" err="1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로직</a:t>
            </a:r>
            <a:r>
              <a:rPr lang="ko-KR" altLang="en-US" sz="1500" dirty="0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구현 </a:t>
            </a:r>
            <a:endParaRPr lang="en-US" altLang="ko-KR" sz="1500" dirty="0" smtClean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78" y="1734329"/>
            <a:ext cx="3007619" cy="480807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494" y="1917209"/>
            <a:ext cx="3442944" cy="38769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919" y="1734329"/>
            <a:ext cx="2881134" cy="4821683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>
            <a:off x="4066779" y="3924109"/>
            <a:ext cx="870981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7366" y="1109357"/>
            <a:ext cx="1905001" cy="906034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 flipV="1">
            <a:off x="10979867" y="2084675"/>
            <a:ext cx="0" cy="399445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3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588" y="1533821"/>
            <a:ext cx="3572983" cy="50122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24" y="2059374"/>
            <a:ext cx="3633009" cy="3218397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 rot="16200000">
            <a:off x="5640948" y="-5640948"/>
            <a:ext cx="910103" cy="12192000"/>
          </a:xfrm>
          <a:prstGeom prst="rect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-1" y="1"/>
            <a:ext cx="11709919" cy="910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 </a:t>
            </a:r>
            <a:r>
              <a:rPr lang="en-US" altLang="ko-KR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 </a:t>
            </a:r>
            <a:r>
              <a:rPr lang="ko-KR" altLang="en-US" sz="28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프로젝트 </a:t>
            </a:r>
            <a:r>
              <a:rPr lang="ko-KR" altLang="en-US" sz="28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수행 </a:t>
            </a:r>
            <a:r>
              <a:rPr lang="en-US" altLang="ko-KR" sz="2800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</a:t>
            </a:r>
            <a:endParaRPr lang="ko-KR" altLang="en-US" sz="2800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93821" y="1098245"/>
            <a:ext cx="5628899" cy="583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3. Excel </a:t>
            </a:r>
            <a:r>
              <a:rPr lang="ko-KR" altLang="en-US" sz="2400" b="1" dirty="0" err="1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로직</a:t>
            </a:r>
            <a:r>
              <a:rPr lang="ko-KR" altLang="en-US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</a:t>
            </a:r>
            <a:r>
              <a:rPr lang="en-US" altLang="ko-KR" sz="15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– </a:t>
            </a:r>
            <a:r>
              <a:rPr lang="ko-KR" altLang="en-US" sz="15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연간 데이터 테이블 구축</a:t>
            </a:r>
            <a:endParaRPr lang="en-US" altLang="ko-KR" sz="1500" b="1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383C81-C02E-4654-B6F9-287E4933D643}"/>
              </a:ext>
            </a:extLst>
          </p:cNvPr>
          <p:cNvSpPr/>
          <p:nvPr/>
        </p:nvSpPr>
        <p:spPr>
          <a:xfrm>
            <a:off x="169334" y="179494"/>
            <a:ext cx="11853333" cy="6519333"/>
          </a:xfrm>
          <a:prstGeom prst="rect">
            <a:avLst/>
          </a:prstGeom>
          <a:noFill/>
          <a:ln w="28575">
            <a:solidFill>
              <a:srgbClr val="ADCC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대체 처리 6"/>
          <p:cNvSpPr/>
          <p:nvPr/>
        </p:nvSpPr>
        <p:spPr>
          <a:xfrm>
            <a:off x="721254" y="1245871"/>
            <a:ext cx="78846" cy="320340"/>
          </a:xfrm>
          <a:prstGeom prst="flowChartAlternateProcess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5344" y="3365039"/>
            <a:ext cx="2536640" cy="12421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3681984" y="1767840"/>
            <a:ext cx="1322424" cy="1597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681984" y="4607167"/>
            <a:ext cx="1322424" cy="18783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04534" y="6265817"/>
            <a:ext cx="3702858" cy="316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 err="1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필터링</a:t>
            </a:r>
            <a:r>
              <a:rPr lang="ko-KR" altLang="en-US" sz="1100" b="1" dirty="0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기준</a:t>
            </a:r>
            <a:r>
              <a:rPr lang="en-US" altLang="ko-KR" sz="1100" b="1" dirty="0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:  "*"+Row</a:t>
            </a:r>
            <a:r>
              <a:rPr lang="en-US" altLang="ko-KR" sz="1100" b="1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("</a:t>
            </a:r>
            <a:r>
              <a:rPr lang="en-US" altLang="ko-KR" sz="1100" b="1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TextID</a:t>
            </a:r>
            <a:r>
              <a:rPr lang="en-US" altLang="ko-KR" sz="1100" b="1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").</a:t>
            </a:r>
            <a:r>
              <a:rPr lang="en-US" altLang="ko-KR" sz="1100" b="1" dirty="0" err="1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ToString</a:t>
            </a:r>
            <a:r>
              <a:rPr lang="en-US" altLang="ko-KR" sz="1100" b="1" dirty="0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+"*.</a:t>
            </a:r>
            <a:r>
              <a:rPr lang="en-US" altLang="ko-KR" sz="1100" b="1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csv"</a:t>
            </a:r>
            <a:endParaRPr lang="en-US" altLang="ko-KR" sz="1100" b="1" dirty="0" smtClean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9046" y="1437700"/>
            <a:ext cx="1647825" cy="47434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987584" y="2243607"/>
            <a:ext cx="12774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* </a:t>
            </a:r>
            <a:r>
              <a:rPr lang="en-US" altLang="ko-KR" sz="900" dirty="0" err="1" smtClean="0"/>
              <a:t>DT_TextID</a:t>
            </a:r>
            <a:r>
              <a:rPr lang="en-US" altLang="ko-KR" sz="900" dirty="0" smtClean="0"/>
              <a:t> </a:t>
            </a:r>
            <a:r>
              <a:rPr lang="ko-KR" altLang="en-US" sz="900" dirty="0" smtClean="0"/>
              <a:t>사용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93024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159" y="1585530"/>
            <a:ext cx="3549229" cy="47341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743" y="1861245"/>
            <a:ext cx="3713229" cy="48211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696" y="1861245"/>
            <a:ext cx="4296320" cy="3774624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 rot="16200000">
            <a:off x="5640948" y="-5640948"/>
            <a:ext cx="910103" cy="12192000"/>
          </a:xfrm>
          <a:prstGeom prst="rect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-1" y="1"/>
            <a:ext cx="11709919" cy="910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 </a:t>
            </a:r>
            <a:r>
              <a:rPr lang="en-US" altLang="ko-KR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 </a:t>
            </a:r>
            <a:r>
              <a:rPr lang="ko-KR" altLang="en-US" sz="28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프로젝트 </a:t>
            </a:r>
            <a:r>
              <a:rPr lang="ko-KR" altLang="en-US" sz="28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수행 </a:t>
            </a:r>
            <a:r>
              <a:rPr lang="en-US" altLang="ko-KR" sz="2800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</a:t>
            </a:r>
            <a:endParaRPr lang="ko-KR" altLang="en-US" sz="2800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93821" y="1098245"/>
            <a:ext cx="5628899" cy="583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3. Excel </a:t>
            </a:r>
            <a:r>
              <a:rPr lang="ko-KR" altLang="en-US" sz="2400" b="1" dirty="0" err="1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로직</a:t>
            </a:r>
            <a:r>
              <a:rPr lang="ko-KR" altLang="en-US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</a:t>
            </a:r>
            <a:r>
              <a:rPr lang="en-US" altLang="ko-KR" sz="15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– </a:t>
            </a:r>
            <a:r>
              <a:rPr lang="ko-KR" altLang="en-US" sz="15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연간 데이터 테이블 저장</a:t>
            </a:r>
            <a:endParaRPr lang="en-US" altLang="ko-KR" sz="1500" b="1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383C81-C02E-4654-B6F9-287E4933D643}"/>
              </a:ext>
            </a:extLst>
          </p:cNvPr>
          <p:cNvSpPr/>
          <p:nvPr/>
        </p:nvSpPr>
        <p:spPr>
          <a:xfrm>
            <a:off x="169334" y="179494"/>
            <a:ext cx="11853333" cy="6519333"/>
          </a:xfrm>
          <a:prstGeom prst="rect">
            <a:avLst/>
          </a:prstGeom>
          <a:noFill/>
          <a:ln w="28575">
            <a:solidFill>
              <a:srgbClr val="ADCC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대체 처리 6"/>
          <p:cNvSpPr/>
          <p:nvPr/>
        </p:nvSpPr>
        <p:spPr>
          <a:xfrm>
            <a:off x="721254" y="1245871"/>
            <a:ext cx="78846" cy="320340"/>
          </a:xfrm>
          <a:prstGeom prst="flowChartAlternateProcess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00099" y="4197520"/>
            <a:ext cx="3288323" cy="11042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4088422" y="2133600"/>
            <a:ext cx="1085321" cy="20639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4088422" y="5301762"/>
            <a:ext cx="1052824" cy="10194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62747" y="6013459"/>
            <a:ext cx="2885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For Each Row in Data Table </a:t>
            </a:r>
            <a:r>
              <a:rPr lang="ko-KR" altLang="en-US" sz="1400" dirty="0"/>
              <a:t>내부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365911" y="6336131"/>
            <a:ext cx="2656756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※ Filter Data Table: Column</a:t>
            </a:r>
            <a:r>
              <a:rPr lang="ko-KR" altLang="en-US" sz="1100" dirty="0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순서 정리</a:t>
            </a:r>
            <a:endParaRPr lang="en-US" altLang="ko-KR" sz="1100" dirty="0" smtClean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086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8510105" y="1248780"/>
            <a:ext cx="3094260" cy="4310867"/>
            <a:chOff x="8437218" y="1510514"/>
            <a:chExt cx="3094260" cy="4310867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37218" y="1510514"/>
              <a:ext cx="3094260" cy="4310867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8517317" y="3258487"/>
              <a:ext cx="223133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※ </a:t>
              </a:r>
              <a:r>
                <a:rPr lang="en-US" altLang="ko-KR" sz="1000" dirty="0" err="1" smtClean="0"/>
                <a:t>Str_ConfirmID.Trim.split</a:t>
              </a:r>
              <a:r>
                <a:rPr lang="en-US" altLang="ko-KR" sz="1000" dirty="0"/>
                <a:t>(" ")(7)</a:t>
              </a:r>
              <a:endParaRPr lang="ko-KR" altLang="en-US" sz="1000" dirty="0"/>
            </a:p>
          </p:txBody>
        </p: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41" y="2257936"/>
            <a:ext cx="3522457" cy="387464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 rot="16200000">
            <a:off x="5640948" y="-5640948"/>
            <a:ext cx="910103" cy="12192000"/>
          </a:xfrm>
          <a:prstGeom prst="rect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-1" y="1"/>
            <a:ext cx="11709919" cy="910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 </a:t>
            </a:r>
            <a:r>
              <a:rPr lang="en-US" altLang="ko-KR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 </a:t>
            </a:r>
            <a:r>
              <a:rPr lang="ko-KR" altLang="en-US" sz="28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프로젝트 </a:t>
            </a:r>
            <a:r>
              <a:rPr lang="ko-KR" altLang="en-US" sz="28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수행 </a:t>
            </a:r>
            <a:r>
              <a:rPr lang="en-US" altLang="ko-KR" sz="2800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</a:t>
            </a:r>
            <a:endParaRPr lang="ko-KR" altLang="en-US" sz="2800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93821" y="1098245"/>
            <a:ext cx="6263117" cy="583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4. ACME </a:t>
            </a:r>
            <a:r>
              <a:rPr lang="ko-KR" altLang="en-US" sz="2400" b="1" dirty="0" err="1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로직</a:t>
            </a:r>
            <a:r>
              <a:rPr lang="ko-KR" altLang="en-US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</a:t>
            </a:r>
            <a:r>
              <a:rPr lang="en-US" altLang="ko-KR" sz="15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– </a:t>
            </a:r>
            <a:r>
              <a:rPr lang="ko-KR" altLang="en-US" sz="15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연간 데이터 업로드 </a:t>
            </a:r>
            <a:r>
              <a:rPr lang="en-US" altLang="ko-KR" sz="15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&amp; Confirmation ID </a:t>
            </a:r>
            <a:r>
              <a:rPr lang="ko-KR" altLang="en-US" sz="15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가져오기</a:t>
            </a:r>
            <a:endParaRPr lang="en-US" altLang="ko-KR" sz="1500" b="1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383C81-C02E-4654-B6F9-287E4933D643}"/>
              </a:ext>
            </a:extLst>
          </p:cNvPr>
          <p:cNvSpPr/>
          <p:nvPr/>
        </p:nvSpPr>
        <p:spPr>
          <a:xfrm>
            <a:off x="169334" y="179494"/>
            <a:ext cx="11853333" cy="6519333"/>
          </a:xfrm>
          <a:prstGeom prst="rect">
            <a:avLst/>
          </a:prstGeom>
          <a:noFill/>
          <a:ln w="28575">
            <a:solidFill>
              <a:srgbClr val="ADCC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대체 처리 6"/>
          <p:cNvSpPr/>
          <p:nvPr/>
        </p:nvSpPr>
        <p:spPr>
          <a:xfrm>
            <a:off x="721254" y="1245871"/>
            <a:ext cx="78846" cy="320340"/>
          </a:xfrm>
          <a:prstGeom prst="flowChartAlternateProcess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87769" y="3316292"/>
            <a:ext cx="2485071" cy="9935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3672840" y="1869892"/>
            <a:ext cx="1468406" cy="1446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672840" y="4309872"/>
            <a:ext cx="1468406" cy="20834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405996" y="5898322"/>
            <a:ext cx="3548948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예외처리 </a:t>
            </a:r>
            <a:r>
              <a:rPr lang="en-US" altLang="ko-KR" sz="1500" dirty="0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: </a:t>
            </a:r>
            <a:r>
              <a:rPr lang="en-US" altLang="ko-KR" sz="1500" b="1" dirty="0" smtClean="0">
                <a:solidFill>
                  <a:srgbClr val="FF0000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Retry Scope</a:t>
            </a:r>
            <a:r>
              <a:rPr lang="ko-KR" altLang="en-US" sz="1500" dirty="0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를 통해 </a:t>
            </a:r>
            <a:r>
              <a:rPr lang="ko-KR" altLang="en-US" sz="1500" dirty="0" err="1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팝업창</a:t>
            </a:r>
            <a:r>
              <a:rPr lang="ko-KR" altLang="en-US" sz="1500" dirty="0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클릭이 안된 경우 다시 클릭하도록 </a:t>
            </a:r>
            <a:r>
              <a:rPr lang="ko-KR" altLang="en-US" sz="1500" dirty="0" err="1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로직</a:t>
            </a:r>
            <a:r>
              <a:rPr lang="ko-KR" altLang="en-US" sz="1500" dirty="0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구현 </a:t>
            </a:r>
            <a:endParaRPr lang="en-US" altLang="ko-KR" sz="1500" dirty="0" smtClean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558" y="1684895"/>
            <a:ext cx="2883245" cy="485751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497052" y="5546965"/>
            <a:ext cx="36606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* </a:t>
            </a:r>
            <a:r>
              <a:rPr lang="en-US" altLang="ko-KR" sz="1100" dirty="0" err="1" smtClean="0">
                <a:solidFill>
                  <a:srgbClr val="FF0000"/>
                </a:solidFill>
              </a:rPr>
              <a:t>DT_ConfirmationID</a:t>
            </a:r>
            <a:r>
              <a:rPr lang="en-US" altLang="ko-KR" sz="1100" dirty="0" smtClean="0"/>
              <a:t>: </a:t>
            </a:r>
            <a:r>
              <a:rPr lang="en-US" altLang="ko-KR" sz="1100" dirty="0" err="1" smtClean="0"/>
              <a:t>ConfirmationID</a:t>
            </a:r>
            <a:r>
              <a:rPr lang="en-US" altLang="ko-KR" sz="1100" dirty="0" smtClean="0"/>
              <a:t>, WIID</a:t>
            </a:r>
            <a:r>
              <a:rPr lang="ko-KR" altLang="en-US" sz="1100" dirty="0" smtClean="0"/>
              <a:t>열을 가짐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18802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8915030" y="1054831"/>
            <a:ext cx="2303884" cy="5390385"/>
            <a:chOff x="8915030" y="1054831"/>
            <a:chExt cx="2303884" cy="539038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15030" y="1054831"/>
              <a:ext cx="2303884" cy="5390385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3"/>
            <a:srcRect t="541"/>
            <a:stretch/>
          </p:blipFill>
          <p:spPr>
            <a:xfrm>
              <a:off x="9050310" y="2110740"/>
              <a:ext cx="2017739" cy="2344420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t="2030"/>
          <a:stretch/>
        </p:blipFill>
        <p:spPr>
          <a:xfrm>
            <a:off x="5096570" y="1938528"/>
            <a:ext cx="3380619" cy="435606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rcRect b="27036"/>
          <a:stretch/>
        </p:blipFill>
        <p:spPr>
          <a:xfrm>
            <a:off x="5309554" y="1111868"/>
            <a:ext cx="2914650" cy="56988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941" y="2257936"/>
            <a:ext cx="3522457" cy="387464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 rot="16200000">
            <a:off x="5640948" y="-5640948"/>
            <a:ext cx="910103" cy="12192000"/>
          </a:xfrm>
          <a:prstGeom prst="rect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-1" y="1"/>
            <a:ext cx="11709919" cy="910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 </a:t>
            </a:r>
            <a:r>
              <a:rPr lang="en-US" altLang="ko-KR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 </a:t>
            </a:r>
            <a:r>
              <a:rPr lang="ko-KR" altLang="en-US" sz="28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프로젝트 </a:t>
            </a:r>
            <a:r>
              <a:rPr lang="ko-KR" altLang="en-US" sz="28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수행 </a:t>
            </a:r>
            <a:r>
              <a:rPr lang="en-US" altLang="ko-KR" sz="2800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</a:t>
            </a:r>
            <a:endParaRPr lang="ko-KR" altLang="en-US" sz="2800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93821" y="1098245"/>
            <a:ext cx="6263117" cy="583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4. ACME </a:t>
            </a:r>
            <a:r>
              <a:rPr lang="ko-KR" altLang="en-US" sz="2400" b="1" dirty="0" err="1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로직</a:t>
            </a:r>
            <a:r>
              <a:rPr lang="ko-KR" altLang="en-US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</a:t>
            </a:r>
            <a:r>
              <a:rPr lang="en-US" altLang="ko-KR" sz="15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– Work Item </a:t>
            </a:r>
            <a:r>
              <a:rPr lang="ko-KR" altLang="en-US" sz="15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수정</a:t>
            </a:r>
            <a:endParaRPr lang="en-US" altLang="ko-KR" sz="1500" b="1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383C81-C02E-4654-B6F9-287E4933D643}"/>
              </a:ext>
            </a:extLst>
          </p:cNvPr>
          <p:cNvSpPr/>
          <p:nvPr/>
        </p:nvSpPr>
        <p:spPr>
          <a:xfrm>
            <a:off x="169334" y="179494"/>
            <a:ext cx="11853333" cy="6519333"/>
          </a:xfrm>
          <a:prstGeom prst="rect">
            <a:avLst/>
          </a:prstGeom>
          <a:noFill/>
          <a:ln w="28575">
            <a:solidFill>
              <a:srgbClr val="ADCC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대체 처리 6"/>
          <p:cNvSpPr/>
          <p:nvPr/>
        </p:nvSpPr>
        <p:spPr>
          <a:xfrm>
            <a:off x="721254" y="1245871"/>
            <a:ext cx="78846" cy="320340"/>
          </a:xfrm>
          <a:prstGeom prst="flowChartAlternateProcess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87769" y="4657412"/>
            <a:ext cx="2485071" cy="9813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3672840" y="1691685"/>
            <a:ext cx="1355948" cy="29657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672840" y="5638800"/>
            <a:ext cx="1254397" cy="6732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6786880" y="1681752"/>
            <a:ext cx="0" cy="256776"/>
          </a:xfrm>
          <a:prstGeom prst="straightConnector1">
            <a:avLst/>
          </a:prstGeom>
          <a:ln w="3175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0625067" y="1119585"/>
            <a:ext cx="13491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DT_ConfirmationID</a:t>
            </a:r>
            <a:r>
              <a:rPr lang="en-US" altLang="ko-KR" sz="1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, </a:t>
            </a:r>
            <a:r>
              <a:rPr lang="en-US" altLang="ko-KR" sz="10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DT_TextID</a:t>
            </a:r>
            <a:r>
              <a:rPr lang="en-US" altLang="ko-KR" sz="1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</a:t>
            </a:r>
            <a:endParaRPr lang="en-US" altLang="ko-KR" sz="1000" dirty="0" smtClean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r>
              <a:rPr lang="ko-KR" altLang="en-US" sz="1000" dirty="0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</a:t>
            </a:r>
            <a:r>
              <a:rPr lang="ko-KR" altLang="en-US" sz="1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테이블을 </a:t>
            </a:r>
            <a:r>
              <a:rPr lang="en-US" altLang="ko-KR" sz="1000" dirty="0">
                <a:solidFill>
                  <a:srgbClr val="FF0000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WIID</a:t>
            </a:r>
            <a:r>
              <a:rPr lang="ko-KR" altLang="en-US" sz="1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열로 </a:t>
            </a:r>
            <a:r>
              <a:rPr lang="en-US" altLang="ko-KR" sz="1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Join</a:t>
            </a:r>
            <a:endParaRPr lang="ko-KR" altLang="en-US" sz="1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879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 rot="16200000">
            <a:off x="5640948" y="-5640948"/>
            <a:ext cx="910103" cy="12192000"/>
          </a:xfrm>
          <a:prstGeom prst="rect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-1" y="1"/>
            <a:ext cx="11709919" cy="910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 </a:t>
            </a:r>
            <a:r>
              <a:rPr lang="en-US" altLang="ko-KR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 </a:t>
            </a:r>
            <a:r>
              <a:rPr lang="ko-KR" altLang="en-US" sz="28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프로젝트 </a:t>
            </a:r>
            <a:r>
              <a:rPr lang="ko-KR" altLang="en-US" sz="28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수행 </a:t>
            </a:r>
            <a:r>
              <a:rPr lang="en-US" altLang="ko-KR" sz="2800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</a:t>
            </a:r>
            <a:endParaRPr lang="ko-KR" altLang="en-US" sz="2800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93821" y="1098245"/>
            <a:ext cx="6263117" cy="583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4. ACME </a:t>
            </a:r>
            <a:r>
              <a:rPr lang="ko-KR" altLang="en-US" sz="2400" b="1" dirty="0" err="1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로직</a:t>
            </a:r>
            <a:r>
              <a:rPr lang="ko-KR" altLang="en-US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</a:t>
            </a:r>
            <a:r>
              <a:rPr lang="en-US" altLang="ko-KR" sz="15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– </a:t>
            </a:r>
            <a:r>
              <a:rPr lang="en-US" altLang="ko-KR" sz="15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Vendor </a:t>
            </a:r>
            <a:r>
              <a:rPr lang="ko-KR" altLang="en-US" sz="15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정보 가져오기</a:t>
            </a:r>
            <a:endParaRPr lang="en-US" altLang="ko-KR" sz="1500" b="1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383C81-C02E-4654-B6F9-287E4933D643}"/>
              </a:ext>
            </a:extLst>
          </p:cNvPr>
          <p:cNvSpPr/>
          <p:nvPr/>
        </p:nvSpPr>
        <p:spPr>
          <a:xfrm>
            <a:off x="169334" y="179494"/>
            <a:ext cx="11853333" cy="6519333"/>
          </a:xfrm>
          <a:prstGeom prst="rect">
            <a:avLst/>
          </a:prstGeom>
          <a:noFill/>
          <a:ln w="28575">
            <a:solidFill>
              <a:srgbClr val="ADCC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대체 처리 6"/>
          <p:cNvSpPr/>
          <p:nvPr/>
        </p:nvSpPr>
        <p:spPr>
          <a:xfrm>
            <a:off x="721254" y="1245871"/>
            <a:ext cx="78846" cy="320340"/>
          </a:xfrm>
          <a:prstGeom prst="flowChartAlternateProcess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611417" y="2164668"/>
            <a:ext cx="3492183" cy="3423415"/>
            <a:chOff x="532288" y="2744962"/>
            <a:chExt cx="3492183" cy="342341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288" y="2744962"/>
              <a:ext cx="3492183" cy="3423415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1325880" y="5341483"/>
              <a:ext cx="1905000" cy="6644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" name="직선 연결선 12"/>
          <p:cNvCxnSpPr/>
          <p:nvPr/>
        </p:nvCxnSpPr>
        <p:spPr>
          <a:xfrm flipV="1">
            <a:off x="3310009" y="1869892"/>
            <a:ext cx="1831237" cy="28912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310009" y="5425652"/>
            <a:ext cx="1831237" cy="96763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077" y="1557419"/>
            <a:ext cx="2357000" cy="496365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615000" y="6119252"/>
            <a:ext cx="34076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TextID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Str_Info.split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Environment.NewLine.ToCharArray</a:t>
            </a:r>
            <a:r>
              <a:rPr lang="en-US" altLang="ko-KR" sz="1000" dirty="0" smtClean="0"/>
              <a:t>)(</a:t>
            </a:r>
            <a:r>
              <a:rPr lang="en-US" altLang="ko-KR" sz="1000" dirty="0"/>
              <a:t>1).</a:t>
            </a:r>
            <a:r>
              <a:rPr lang="en-US" altLang="ko-KR" sz="1000" dirty="0" err="1"/>
              <a:t>Trim.split</a:t>
            </a:r>
            <a:r>
              <a:rPr lang="en-US" altLang="ko-KR" sz="1000" dirty="0"/>
              <a:t>(":"c)(1).Substring(1</a:t>
            </a:r>
            <a:r>
              <a:rPr lang="en-US" altLang="ko-KR" sz="1000" dirty="0" smtClean="0"/>
              <a:t>)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0152" y="1529133"/>
            <a:ext cx="2009775" cy="40386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8727722" y="5608726"/>
            <a:ext cx="26334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* </a:t>
            </a:r>
            <a:r>
              <a:rPr lang="ko-KR" altLang="en-US" sz="1200" dirty="0" smtClean="0"/>
              <a:t>데이터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테이블</a:t>
            </a:r>
            <a:r>
              <a:rPr lang="en-US" altLang="ko-KR" sz="1200" dirty="0" smtClean="0"/>
              <a:t>: </a:t>
            </a:r>
            <a:r>
              <a:rPr lang="en-US" altLang="ko-KR" sz="1200" dirty="0" err="1" smtClean="0">
                <a:solidFill>
                  <a:srgbClr val="FF0000"/>
                </a:solidFill>
              </a:rPr>
              <a:t>DT_Vendor_Info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60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644" y="1098244"/>
            <a:ext cx="2712073" cy="5439512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 rot="16200000">
            <a:off x="5640948" y="-5640948"/>
            <a:ext cx="910103" cy="12192000"/>
          </a:xfrm>
          <a:prstGeom prst="rect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-1" y="1"/>
            <a:ext cx="11709919" cy="910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 </a:t>
            </a:r>
            <a:r>
              <a:rPr lang="en-US" altLang="ko-KR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 </a:t>
            </a:r>
            <a:r>
              <a:rPr lang="ko-KR" altLang="en-US" sz="28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프로젝트 </a:t>
            </a:r>
            <a:r>
              <a:rPr lang="ko-KR" altLang="en-US" sz="28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수행 </a:t>
            </a:r>
            <a:r>
              <a:rPr lang="en-US" altLang="ko-KR" sz="2800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</a:t>
            </a:r>
            <a:endParaRPr lang="ko-KR" altLang="en-US" sz="2800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93821" y="1098245"/>
            <a:ext cx="5628899" cy="583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5. Excel </a:t>
            </a:r>
            <a:r>
              <a:rPr lang="ko-KR" altLang="en-US" sz="2400" b="1" dirty="0" err="1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로직</a:t>
            </a:r>
            <a:r>
              <a:rPr lang="ko-KR" altLang="en-US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</a:t>
            </a:r>
            <a:r>
              <a:rPr lang="en-US" altLang="ko-KR" sz="15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– Copy </a:t>
            </a:r>
            <a:r>
              <a:rPr lang="en-US" altLang="ko-KR" sz="15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&amp; </a:t>
            </a:r>
            <a:r>
              <a:rPr lang="en-US" altLang="ko-KR" sz="15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Rename</a:t>
            </a:r>
            <a:endParaRPr lang="en-US" altLang="ko-KR" sz="1500" b="1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383C81-C02E-4654-B6F9-287E4933D643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28575">
            <a:solidFill>
              <a:srgbClr val="ADCC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대체 처리 6"/>
          <p:cNvSpPr/>
          <p:nvPr/>
        </p:nvSpPr>
        <p:spPr>
          <a:xfrm>
            <a:off x="721254" y="1245871"/>
            <a:ext cx="78846" cy="320340"/>
          </a:xfrm>
          <a:prstGeom prst="flowChartAlternateProcess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08" y="1735542"/>
            <a:ext cx="3662438" cy="478061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158240" y="3004557"/>
            <a:ext cx="2627376" cy="12421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3785616" y="1389998"/>
            <a:ext cx="1639238" cy="16145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785616" y="4246685"/>
            <a:ext cx="1456943" cy="21541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802" y="1551956"/>
            <a:ext cx="3617890" cy="474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0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 rot="16200000">
            <a:off x="5640948" y="-5640948"/>
            <a:ext cx="910103" cy="12192000"/>
          </a:xfrm>
          <a:prstGeom prst="rect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-1" y="1"/>
            <a:ext cx="11709919" cy="910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 </a:t>
            </a:r>
            <a:r>
              <a:rPr lang="en-US" altLang="ko-KR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 </a:t>
            </a:r>
            <a:r>
              <a:rPr lang="ko-KR" altLang="en-US" sz="28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프로젝트 </a:t>
            </a:r>
            <a:r>
              <a:rPr lang="ko-KR" altLang="en-US" sz="28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수행 </a:t>
            </a:r>
            <a:r>
              <a:rPr lang="en-US" altLang="ko-KR" sz="2800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</a:t>
            </a:r>
            <a:endParaRPr lang="ko-KR" altLang="en-US" sz="2800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93821" y="1098245"/>
            <a:ext cx="5628899" cy="583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5. Excel </a:t>
            </a:r>
            <a:r>
              <a:rPr lang="ko-KR" altLang="en-US" sz="2400" b="1" dirty="0" err="1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로직</a:t>
            </a:r>
            <a:r>
              <a:rPr lang="ko-KR" altLang="en-US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</a:t>
            </a:r>
            <a:r>
              <a:rPr lang="en-US" altLang="ko-KR" sz="15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– Save</a:t>
            </a:r>
            <a:endParaRPr lang="en-US" altLang="ko-KR" sz="1500" b="1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383C81-C02E-4654-B6F9-287E4933D643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28575">
            <a:solidFill>
              <a:srgbClr val="ADCC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대체 처리 6"/>
          <p:cNvSpPr/>
          <p:nvPr/>
        </p:nvSpPr>
        <p:spPr>
          <a:xfrm>
            <a:off x="721254" y="1245871"/>
            <a:ext cx="78846" cy="320340"/>
          </a:xfrm>
          <a:prstGeom prst="flowChartAlternateProcess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08" y="1735544"/>
            <a:ext cx="3662438" cy="478061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145739" y="4730430"/>
            <a:ext cx="2627376" cy="12421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3773115" y="1563039"/>
            <a:ext cx="1519854" cy="31673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108" y="1406041"/>
            <a:ext cx="3462197" cy="511818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5221" y="2048237"/>
            <a:ext cx="1938565" cy="3817664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3785616" y="5972558"/>
            <a:ext cx="1507353" cy="4815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446780" y="5834058"/>
            <a:ext cx="2107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* </a:t>
            </a:r>
            <a:r>
              <a:rPr lang="ko-KR" altLang="en-US" sz="1200" dirty="0" smtClean="0"/>
              <a:t>데이터</a:t>
            </a:r>
            <a:r>
              <a:rPr lang="en-US" altLang="ko-KR" sz="1200" dirty="0" smtClean="0"/>
              <a:t>: </a:t>
            </a:r>
            <a:r>
              <a:rPr lang="en-US" altLang="ko-KR" sz="1200" dirty="0" err="1" smtClean="0">
                <a:solidFill>
                  <a:srgbClr val="FF0000"/>
                </a:solidFill>
              </a:rPr>
              <a:t>DT_Vendor_Info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64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495772A8-F200-4AF7-AF0B-599FE89EA53C}"/>
              </a:ext>
            </a:extLst>
          </p:cNvPr>
          <p:cNvCxnSpPr>
            <a:cxnSpLocks/>
          </p:cNvCxnSpPr>
          <p:nvPr/>
        </p:nvCxnSpPr>
        <p:spPr>
          <a:xfrm>
            <a:off x="3609975" y="1651301"/>
            <a:ext cx="18707" cy="4389015"/>
          </a:xfrm>
          <a:prstGeom prst="line">
            <a:avLst/>
          </a:prstGeom>
          <a:ln w="57150">
            <a:solidFill>
              <a:srgbClr val="ADCC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43D1D9FD-4F69-4F76-ABEB-997C93D5D89D}"/>
              </a:ext>
            </a:extLst>
          </p:cNvPr>
          <p:cNvGrpSpPr/>
          <p:nvPr/>
        </p:nvGrpSpPr>
        <p:grpSpPr>
          <a:xfrm>
            <a:off x="2360691" y="1607943"/>
            <a:ext cx="717259" cy="946760"/>
            <a:chOff x="2557290" y="3247324"/>
            <a:chExt cx="2098675" cy="2770187"/>
          </a:xfrm>
          <a:solidFill>
            <a:srgbClr val="ADCCBD"/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id="{46495282-9FA6-4835-A621-FADFB12878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57290" y="3247324"/>
              <a:ext cx="2098675" cy="2770187"/>
            </a:xfrm>
            <a:custGeom>
              <a:avLst/>
              <a:gdLst>
                <a:gd name="T0" fmla="*/ 3101 w 5289"/>
                <a:gd name="T1" fmla="*/ 215 h 6981"/>
                <a:gd name="T2" fmla="*/ 2821 w 5289"/>
                <a:gd name="T3" fmla="*/ 27 h 6981"/>
                <a:gd name="T4" fmla="*/ 2536 w 5289"/>
                <a:gd name="T5" fmla="*/ 10 h 6981"/>
                <a:gd name="T6" fmla="*/ 2234 w 5289"/>
                <a:gd name="T7" fmla="*/ 164 h 6981"/>
                <a:gd name="T8" fmla="*/ 716 w 5289"/>
                <a:gd name="T9" fmla="*/ 241 h 6981"/>
                <a:gd name="T10" fmla="*/ 405 w 5289"/>
                <a:gd name="T11" fmla="*/ 311 h 6981"/>
                <a:gd name="T12" fmla="*/ 142 w 5289"/>
                <a:gd name="T13" fmla="*/ 530 h 6981"/>
                <a:gd name="T14" fmla="*/ 8 w 5289"/>
                <a:gd name="T15" fmla="*/ 848 h 6981"/>
                <a:gd name="T16" fmla="*/ 8 w 5289"/>
                <a:gd name="T17" fmla="*/ 6373 h 6981"/>
                <a:gd name="T18" fmla="*/ 142 w 5289"/>
                <a:gd name="T19" fmla="*/ 6693 h 6981"/>
                <a:gd name="T20" fmla="*/ 405 w 5289"/>
                <a:gd name="T21" fmla="*/ 6910 h 6981"/>
                <a:gd name="T22" fmla="*/ 716 w 5289"/>
                <a:gd name="T23" fmla="*/ 6981 h 6981"/>
                <a:gd name="T24" fmla="*/ 4819 w 5289"/>
                <a:gd name="T25" fmla="*/ 6938 h 6981"/>
                <a:gd name="T26" fmla="*/ 5103 w 5289"/>
                <a:gd name="T27" fmla="*/ 6746 h 6981"/>
                <a:gd name="T28" fmla="*/ 5266 w 5289"/>
                <a:gd name="T29" fmla="*/ 6443 h 6981"/>
                <a:gd name="T30" fmla="*/ 5288 w 5289"/>
                <a:gd name="T31" fmla="*/ 920 h 6981"/>
                <a:gd name="T32" fmla="*/ 5186 w 5289"/>
                <a:gd name="T33" fmla="*/ 586 h 6981"/>
                <a:gd name="T34" fmla="*/ 4945 w 5289"/>
                <a:gd name="T35" fmla="*/ 345 h 6981"/>
                <a:gd name="T36" fmla="*/ 4610 w 5289"/>
                <a:gd name="T37" fmla="*/ 242 h 6981"/>
                <a:gd name="T38" fmla="*/ 2821 w 5289"/>
                <a:gd name="T39" fmla="*/ 270 h 6981"/>
                <a:gd name="T40" fmla="*/ 3012 w 5289"/>
                <a:gd name="T41" fmla="*/ 557 h 6981"/>
                <a:gd name="T42" fmla="*/ 3063 w 5289"/>
                <a:gd name="T43" fmla="*/ 811 h 6981"/>
                <a:gd name="T44" fmla="*/ 3681 w 5289"/>
                <a:gd name="T45" fmla="*/ 850 h 6981"/>
                <a:gd name="T46" fmla="*/ 3715 w 5289"/>
                <a:gd name="T47" fmla="*/ 1030 h 6981"/>
                <a:gd name="T48" fmla="*/ 1654 w 5289"/>
                <a:gd name="T49" fmla="*/ 1084 h 6981"/>
                <a:gd name="T50" fmla="*/ 1554 w 5289"/>
                <a:gd name="T51" fmla="*/ 931 h 6981"/>
                <a:gd name="T52" fmla="*/ 2162 w 5289"/>
                <a:gd name="T53" fmla="*/ 830 h 6981"/>
                <a:gd name="T54" fmla="*/ 2276 w 5289"/>
                <a:gd name="T55" fmla="*/ 716 h 6981"/>
                <a:gd name="T56" fmla="*/ 2359 w 5289"/>
                <a:gd name="T57" fmla="*/ 361 h 6981"/>
                <a:gd name="T58" fmla="*/ 2645 w 5289"/>
                <a:gd name="T59" fmla="*/ 227 h 6981"/>
                <a:gd name="T60" fmla="*/ 3778 w 5289"/>
                <a:gd name="T61" fmla="*/ 1269 h 6981"/>
                <a:gd name="T62" fmla="*/ 3961 w 5289"/>
                <a:gd name="T63" fmla="*/ 994 h 6981"/>
                <a:gd name="T64" fmla="*/ 4579 w 5289"/>
                <a:gd name="T65" fmla="*/ 952 h 6981"/>
                <a:gd name="T66" fmla="*/ 716 w 5289"/>
                <a:gd name="T67" fmla="*/ 6272 h 6981"/>
                <a:gd name="T68" fmla="*/ 716 w 5289"/>
                <a:gd name="T69" fmla="*/ 950 h 6981"/>
                <a:gd name="T70" fmla="*/ 1341 w 5289"/>
                <a:gd name="T71" fmla="*/ 1063 h 6981"/>
                <a:gd name="T72" fmla="*/ 1574 w 5289"/>
                <a:gd name="T73" fmla="*/ 1297 h 6981"/>
                <a:gd name="T74" fmla="*/ 5041 w 5289"/>
                <a:gd name="T75" fmla="*/ 6411 h 6981"/>
                <a:gd name="T76" fmla="*/ 4719 w 5289"/>
                <a:gd name="T77" fmla="*/ 6733 h 6981"/>
                <a:gd name="T78" fmla="*/ 570 w 5289"/>
                <a:gd name="T79" fmla="*/ 6733 h 6981"/>
                <a:gd name="T80" fmla="*/ 247 w 5289"/>
                <a:gd name="T81" fmla="*/ 6411 h 6981"/>
                <a:gd name="T82" fmla="*/ 247 w 5289"/>
                <a:gd name="T83" fmla="*/ 812 h 6981"/>
                <a:gd name="T84" fmla="*/ 570 w 5289"/>
                <a:gd name="T85" fmla="*/ 488 h 6981"/>
                <a:gd name="T86" fmla="*/ 2050 w 5289"/>
                <a:gd name="T87" fmla="*/ 563 h 6981"/>
                <a:gd name="T88" fmla="*/ 1566 w 5289"/>
                <a:gd name="T89" fmla="*/ 621 h 6981"/>
                <a:gd name="T90" fmla="*/ 692 w 5289"/>
                <a:gd name="T91" fmla="*/ 725 h 6981"/>
                <a:gd name="T92" fmla="*/ 510 w 5289"/>
                <a:gd name="T93" fmla="*/ 846 h 6981"/>
                <a:gd name="T94" fmla="*/ 483 w 5289"/>
                <a:gd name="T95" fmla="*/ 6289 h 6981"/>
                <a:gd name="T96" fmla="*/ 604 w 5289"/>
                <a:gd name="T97" fmla="*/ 6470 h 6981"/>
                <a:gd name="T98" fmla="*/ 4597 w 5289"/>
                <a:gd name="T99" fmla="*/ 6498 h 6981"/>
                <a:gd name="T100" fmla="*/ 4778 w 5289"/>
                <a:gd name="T101" fmla="*/ 6376 h 6981"/>
                <a:gd name="T102" fmla="*/ 4806 w 5289"/>
                <a:gd name="T103" fmla="*/ 934 h 6981"/>
                <a:gd name="T104" fmla="*/ 4684 w 5289"/>
                <a:gd name="T105" fmla="*/ 751 h 6981"/>
                <a:gd name="T106" fmla="*/ 3849 w 5289"/>
                <a:gd name="T107" fmla="*/ 697 h 6981"/>
                <a:gd name="T108" fmla="*/ 3240 w 5289"/>
                <a:gd name="T109" fmla="*/ 603 h 6981"/>
                <a:gd name="T110" fmla="*/ 4573 w 5289"/>
                <a:gd name="T111" fmla="*/ 468 h 6981"/>
                <a:gd name="T112" fmla="*/ 4952 w 5289"/>
                <a:gd name="T113" fmla="*/ 645 h 6981"/>
                <a:gd name="T114" fmla="*/ 5063 w 5289"/>
                <a:gd name="T115" fmla="*/ 6265 h 6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289" h="6981">
                  <a:moveTo>
                    <a:pt x="4573" y="241"/>
                  </a:moveTo>
                  <a:lnTo>
                    <a:pt x="3127" y="241"/>
                  </a:lnTo>
                  <a:lnTo>
                    <a:pt x="3124" y="241"/>
                  </a:lnTo>
                  <a:lnTo>
                    <a:pt x="3122" y="241"/>
                  </a:lnTo>
                  <a:lnTo>
                    <a:pt x="3101" y="215"/>
                  </a:lnTo>
                  <a:lnTo>
                    <a:pt x="3056" y="164"/>
                  </a:lnTo>
                  <a:lnTo>
                    <a:pt x="3003" y="121"/>
                  </a:lnTo>
                  <a:lnTo>
                    <a:pt x="2946" y="82"/>
                  </a:lnTo>
                  <a:lnTo>
                    <a:pt x="2886" y="51"/>
                  </a:lnTo>
                  <a:lnTo>
                    <a:pt x="2821" y="27"/>
                  </a:lnTo>
                  <a:lnTo>
                    <a:pt x="2752" y="10"/>
                  </a:lnTo>
                  <a:lnTo>
                    <a:pt x="2681" y="1"/>
                  </a:lnTo>
                  <a:lnTo>
                    <a:pt x="2645" y="0"/>
                  </a:lnTo>
                  <a:lnTo>
                    <a:pt x="2607" y="1"/>
                  </a:lnTo>
                  <a:lnTo>
                    <a:pt x="2536" y="10"/>
                  </a:lnTo>
                  <a:lnTo>
                    <a:pt x="2469" y="27"/>
                  </a:lnTo>
                  <a:lnTo>
                    <a:pt x="2404" y="51"/>
                  </a:lnTo>
                  <a:lnTo>
                    <a:pt x="2342" y="82"/>
                  </a:lnTo>
                  <a:lnTo>
                    <a:pt x="2285" y="121"/>
                  </a:lnTo>
                  <a:lnTo>
                    <a:pt x="2234" y="164"/>
                  </a:lnTo>
                  <a:lnTo>
                    <a:pt x="2187" y="215"/>
                  </a:lnTo>
                  <a:lnTo>
                    <a:pt x="2166" y="241"/>
                  </a:lnTo>
                  <a:lnTo>
                    <a:pt x="2164" y="241"/>
                  </a:lnTo>
                  <a:lnTo>
                    <a:pt x="2162" y="241"/>
                  </a:lnTo>
                  <a:lnTo>
                    <a:pt x="716" y="241"/>
                  </a:lnTo>
                  <a:lnTo>
                    <a:pt x="678" y="242"/>
                  </a:lnTo>
                  <a:lnTo>
                    <a:pt x="606" y="250"/>
                  </a:lnTo>
                  <a:lnTo>
                    <a:pt x="536" y="263"/>
                  </a:lnTo>
                  <a:lnTo>
                    <a:pt x="470" y="285"/>
                  </a:lnTo>
                  <a:lnTo>
                    <a:pt x="405" y="311"/>
                  </a:lnTo>
                  <a:lnTo>
                    <a:pt x="345" y="345"/>
                  </a:lnTo>
                  <a:lnTo>
                    <a:pt x="288" y="384"/>
                  </a:lnTo>
                  <a:lnTo>
                    <a:pt x="235" y="427"/>
                  </a:lnTo>
                  <a:lnTo>
                    <a:pt x="185" y="476"/>
                  </a:lnTo>
                  <a:lnTo>
                    <a:pt x="142" y="530"/>
                  </a:lnTo>
                  <a:lnTo>
                    <a:pt x="103" y="586"/>
                  </a:lnTo>
                  <a:lnTo>
                    <a:pt x="70" y="646"/>
                  </a:lnTo>
                  <a:lnTo>
                    <a:pt x="43" y="712"/>
                  </a:lnTo>
                  <a:lnTo>
                    <a:pt x="22" y="778"/>
                  </a:lnTo>
                  <a:lnTo>
                    <a:pt x="8" y="848"/>
                  </a:lnTo>
                  <a:lnTo>
                    <a:pt x="1" y="920"/>
                  </a:lnTo>
                  <a:lnTo>
                    <a:pt x="0" y="958"/>
                  </a:lnTo>
                  <a:lnTo>
                    <a:pt x="0" y="6265"/>
                  </a:lnTo>
                  <a:lnTo>
                    <a:pt x="1" y="6301"/>
                  </a:lnTo>
                  <a:lnTo>
                    <a:pt x="8" y="6373"/>
                  </a:lnTo>
                  <a:lnTo>
                    <a:pt x="22" y="6443"/>
                  </a:lnTo>
                  <a:lnTo>
                    <a:pt x="43" y="6511"/>
                  </a:lnTo>
                  <a:lnTo>
                    <a:pt x="70" y="6575"/>
                  </a:lnTo>
                  <a:lnTo>
                    <a:pt x="103" y="6636"/>
                  </a:lnTo>
                  <a:lnTo>
                    <a:pt x="142" y="6693"/>
                  </a:lnTo>
                  <a:lnTo>
                    <a:pt x="185" y="6746"/>
                  </a:lnTo>
                  <a:lnTo>
                    <a:pt x="235" y="6794"/>
                  </a:lnTo>
                  <a:lnTo>
                    <a:pt x="288" y="6839"/>
                  </a:lnTo>
                  <a:lnTo>
                    <a:pt x="345" y="6877"/>
                  </a:lnTo>
                  <a:lnTo>
                    <a:pt x="405" y="6910"/>
                  </a:lnTo>
                  <a:lnTo>
                    <a:pt x="470" y="6938"/>
                  </a:lnTo>
                  <a:lnTo>
                    <a:pt x="536" y="6958"/>
                  </a:lnTo>
                  <a:lnTo>
                    <a:pt x="606" y="6973"/>
                  </a:lnTo>
                  <a:lnTo>
                    <a:pt x="678" y="6980"/>
                  </a:lnTo>
                  <a:lnTo>
                    <a:pt x="716" y="6981"/>
                  </a:lnTo>
                  <a:lnTo>
                    <a:pt x="4573" y="6981"/>
                  </a:lnTo>
                  <a:lnTo>
                    <a:pt x="4610" y="6980"/>
                  </a:lnTo>
                  <a:lnTo>
                    <a:pt x="4682" y="6973"/>
                  </a:lnTo>
                  <a:lnTo>
                    <a:pt x="4752" y="6958"/>
                  </a:lnTo>
                  <a:lnTo>
                    <a:pt x="4819" y="6938"/>
                  </a:lnTo>
                  <a:lnTo>
                    <a:pt x="4883" y="6910"/>
                  </a:lnTo>
                  <a:lnTo>
                    <a:pt x="4945" y="6877"/>
                  </a:lnTo>
                  <a:lnTo>
                    <a:pt x="5001" y="6839"/>
                  </a:lnTo>
                  <a:lnTo>
                    <a:pt x="5054" y="6794"/>
                  </a:lnTo>
                  <a:lnTo>
                    <a:pt x="5103" y="6746"/>
                  </a:lnTo>
                  <a:lnTo>
                    <a:pt x="5147" y="6693"/>
                  </a:lnTo>
                  <a:lnTo>
                    <a:pt x="5186" y="6636"/>
                  </a:lnTo>
                  <a:lnTo>
                    <a:pt x="5218" y="6575"/>
                  </a:lnTo>
                  <a:lnTo>
                    <a:pt x="5246" y="6511"/>
                  </a:lnTo>
                  <a:lnTo>
                    <a:pt x="5266" y="6443"/>
                  </a:lnTo>
                  <a:lnTo>
                    <a:pt x="5281" y="6373"/>
                  </a:lnTo>
                  <a:lnTo>
                    <a:pt x="5288" y="6301"/>
                  </a:lnTo>
                  <a:lnTo>
                    <a:pt x="5289" y="6265"/>
                  </a:lnTo>
                  <a:lnTo>
                    <a:pt x="5289" y="958"/>
                  </a:lnTo>
                  <a:lnTo>
                    <a:pt x="5288" y="920"/>
                  </a:lnTo>
                  <a:lnTo>
                    <a:pt x="5281" y="848"/>
                  </a:lnTo>
                  <a:lnTo>
                    <a:pt x="5266" y="778"/>
                  </a:lnTo>
                  <a:lnTo>
                    <a:pt x="5246" y="712"/>
                  </a:lnTo>
                  <a:lnTo>
                    <a:pt x="5218" y="646"/>
                  </a:lnTo>
                  <a:lnTo>
                    <a:pt x="5186" y="586"/>
                  </a:lnTo>
                  <a:lnTo>
                    <a:pt x="5147" y="530"/>
                  </a:lnTo>
                  <a:lnTo>
                    <a:pt x="5103" y="476"/>
                  </a:lnTo>
                  <a:lnTo>
                    <a:pt x="5054" y="427"/>
                  </a:lnTo>
                  <a:lnTo>
                    <a:pt x="5001" y="384"/>
                  </a:lnTo>
                  <a:lnTo>
                    <a:pt x="4945" y="345"/>
                  </a:lnTo>
                  <a:lnTo>
                    <a:pt x="4883" y="311"/>
                  </a:lnTo>
                  <a:lnTo>
                    <a:pt x="4819" y="285"/>
                  </a:lnTo>
                  <a:lnTo>
                    <a:pt x="4752" y="263"/>
                  </a:lnTo>
                  <a:lnTo>
                    <a:pt x="4682" y="250"/>
                  </a:lnTo>
                  <a:lnTo>
                    <a:pt x="4610" y="242"/>
                  </a:lnTo>
                  <a:lnTo>
                    <a:pt x="4573" y="241"/>
                  </a:lnTo>
                  <a:close/>
                  <a:moveTo>
                    <a:pt x="2645" y="227"/>
                  </a:moveTo>
                  <a:lnTo>
                    <a:pt x="2682" y="228"/>
                  </a:lnTo>
                  <a:lnTo>
                    <a:pt x="2754" y="242"/>
                  </a:lnTo>
                  <a:lnTo>
                    <a:pt x="2821" y="270"/>
                  </a:lnTo>
                  <a:lnTo>
                    <a:pt x="2880" y="310"/>
                  </a:lnTo>
                  <a:lnTo>
                    <a:pt x="2929" y="361"/>
                  </a:lnTo>
                  <a:lnTo>
                    <a:pt x="2969" y="420"/>
                  </a:lnTo>
                  <a:lnTo>
                    <a:pt x="2998" y="486"/>
                  </a:lnTo>
                  <a:lnTo>
                    <a:pt x="3012" y="557"/>
                  </a:lnTo>
                  <a:lnTo>
                    <a:pt x="3013" y="596"/>
                  </a:lnTo>
                  <a:lnTo>
                    <a:pt x="3013" y="716"/>
                  </a:lnTo>
                  <a:lnTo>
                    <a:pt x="3015" y="739"/>
                  </a:lnTo>
                  <a:lnTo>
                    <a:pt x="3033" y="780"/>
                  </a:lnTo>
                  <a:lnTo>
                    <a:pt x="3063" y="811"/>
                  </a:lnTo>
                  <a:lnTo>
                    <a:pt x="3104" y="827"/>
                  </a:lnTo>
                  <a:lnTo>
                    <a:pt x="3127" y="830"/>
                  </a:lnTo>
                  <a:lnTo>
                    <a:pt x="3609" y="830"/>
                  </a:lnTo>
                  <a:lnTo>
                    <a:pt x="3634" y="831"/>
                  </a:lnTo>
                  <a:lnTo>
                    <a:pt x="3681" y="850"/>
                  </a:lnTo>
                  <a:lnTo>
                    <a:pt x="3715" y="885"/>
                  </a:lnTo>
                  <a:lnTo>
                    <a:pt x="3736" y="931"/>
                  </a:lnTo>
                  <a:lnTo>
                    <a:pt x="3737" y="958"/>
                  </a:lnTo>
                  <a:lnTo>
                    <a:pt x="3736" y="983"/>
                  </a:lnTo>
                  <a:lnTo>
                    <a:pt x="3715" y="1030"/>
                  </a:lnTo>
                  <a:lnTo>
                    <a:pt x="3681" y="1064"/>
                  </a:lnTo>
                  <a:lnTo>
                    <a:pt x="3634" y="1084"/>
                  </a:lnTo>
                  <a:lnTo>
                    <a:pt x="3609" y="1086"/>
                  </a:lnTo>
                  <a:lnTo>
                    <a:pt x="1680" y="1086"/>
                  </a:lnTo>
                  <a:lnTo>
                    <a:pt x="1654" y="1084"/>
                  </a:lnTo>
                  <a:lnTo>
                    <a:pt x="1608" y="1064"/>
                  </a:lnTo>
                  <a:lnTo>
                    <a:pt x="1573" y="1030"/>
                  </a:lnTo>
                  <a:lnTo>
                    <a:pt x="1554" y="983"/>
                  </a:lnTo>
                  <a:lnTo>
                    <a:pt x="1552" y="958"/>
                  </a:lnTo>
                  <a:lnTo>
                    <a:pt x="1554" y="931"/>
                  </a:lnTo>
                  <a:lnTo>
                    <a:pt x="1573" y="885"/>
                  </a:lnTo>
                  <a:lnTo>
                    <a:pt x="1608" y="850"/>
                  </a:lnTo>
                  <a:lnTo>
                    <a:pt x="1654" y="831"/>
                  </a:lnTo>
                  <a:lnTo>
                    <a:pt x="1680" y="830"/>
                  </a:lnTo>
                  <a:lnTo>
                    <a:pt x="2162" y="830"/>
                  </a:lnTo>
                  <a:lnTo>
                    <a:pt x="2185" y="827"/>
                  </a:lnTo>
                  <a:lnTo>
                    <a:pt x="2226" y="811"/>
                  </a:lnTo>
                  <a:lnTo>
                    <a:pt x="2256" y="780"/>
                  </a:lnTo>
                  <a:lnTo>
                    <a:pt x="2273" y="739"/>
                  </a:lnTo>
                  <a:lnTo>
                    <a:pt x="2276" y="716"/>
                  </a:lnTo>
                  <a:lnTo>
                    <a:pt x="2276" y="596"/>
                  </a:lnTo>
                  <a:lnTo>
                    <a:pt x="2277" y="557"/>
                  </a:lnTo>
                  <a:lnTo>
                    <a:pt x="2291" y="486"/>
                  </a:lnTo>
                  <a:lnTo>
                    <a:pt x="2319" y="420"/>
                  </a:lnTo>
                  <a:lnTo>
                    <a:pt x="2359" y="361"/>
                  </a:lnTo>
                  <a:lnTo>
                    <a:pt x="2410" y="310"/>
                  </a:lnTo>
                  <a:lnTo>
                    <a:pt x="2469" y="270"/>
                  </a:lnTo>
                  <a:lnTo>
                    <a:pt x="2535" y="242"/>
                  </a:lnTo>
                  <a:lnTo>
                    <a:pt x="2606" y="228"/>
                  </a:lnTo>
                  <a:lnTo>
                    <a:pt x="2645" y="227"/>
                  </a:lnTo>
                  <a:close/>
                  <a:moveTo>
                    <a:pt x="1680" y="1312"/>
                  </a:moveTo>
                  <a:lnTo>
                    <a:pt x="3609" y="1312"/>
                  </a:lnTo>
                  <a:lnTo>
                    <a:pt x="3645" y="1310"/>
                  </a:lnTo>
                  <a:lnTo>
                    <a:pt x="3714" y="1297"/>
                  </a:lnTo>
                  <a:lnTo>
                    <a:pt x="3778" y="1269"/>
                  </a:lnTo>
                  <a:lnTo>
                    <a:pt x="3834" y="1231"/>
                  </a:lnTo>
                  <a:lnTo>
                    <a:pt x="3883" y="1183"/>
                  </a:lnTo>
                  <a:lnTo>
                    <a:pt x="3920" y="1127"/>
                  </a:lnTo>
                  <a:lnTo>
                    <a:pt x="3948" y="1063"/>
                  </a:lnTo>
                  <a:lnTo>
                    <a:pt x="3961" y="994"/>
                  </a:lnTo>
                  <a:lnTo>
                    <a:pt x="3963" y="958"/>
                  </a:lnTo>
                  <a:lnTo>
                    <a:pt x="3962" y="954"/>
                  </a:lnTo>
                  <a:lnTo>
                    <a:pt x="3962" y="950"/>
                  </a:lnTo>
                  <a:lnTo>
                    <a:pt x="4573" y="950"/>
                  </a:lnTo>
                  <a:lnTo>
                    <a:pt x="4579" y="952"/>
                  </a:lnTo>
                  <a:lnTo>
                    <a:pt x="4581" y="958"/>
                  </a:lnTo>
                  <a:lnTo>
                    <a:pt x="4581" y="6265"/>
                  </a:lnTo>
                  <a:lnTo>
                    <a:pt x="4579" y="6271"/>
                  </a:lnTo>
                  <a:lnTo>
                    <a:pt x="4573" y="6272"/>
                  </a:lnTo>
                  <a:lnTo>
                    <a:pt x="716" y="6272"/>
                  </a:lnTo>
                  <a:lnTo>
                    <a:pt x="710" y="6271"/>
                  </a:lnTo>
                  <a:lnTo>
                    <a:pt x="709" y="6265"/>
                  </a:lnTo>
                  <a:lnTo>
                    <a:pt x="709" y="958"/>
                  </a:lnTo>
                  <a:lnTo>
                    <a:pt x="710" y="952"/>
                  </a:lnTo>
                  <a:lnTo>
                    <a:pt x="716" y="950"/>
                  </a:lnTo>
                  <a:lnTo>
                    <a:pt x="1326" y="950"/>
                  </a:lnTo>
                  <a:lnTo>
                    <a:pt x="1326" y="954"/>
                  </a:lnTo>
                  <a:lnTo>
                    <a:pt x="1326" y="958"/>
                  </a:lnTo>
                  <a:lnTo>
                    <a:pt x="1327" y="994"/>
                  </a:lnTo>
                  <a:lnTo>
                    <a:pt x="1341" y="1063"/>
                  </a:lnTo>
                  <a:lnTo>
                    <a:pt x="1368" y="1127"/>
                  </a:lnTo>
                  <a:lnTo>
                    <a:pt x="1407" y="1183"/>
                  </a:lnTo>
                  <a:lnTo>
                    <a:pt x="1455" y="1231"/>
                  </a:lnTo>
                  <a:lnTo>
                    <a:pt x="1511" y="1269"/>
                  </a:lnTo>
                  <a:lnTo>
                    <a:pt x="1574" y="1297"/>
                  </a:lnTo>
                  <a:lnTo>
                    <a:pt x="1644" y="1310"/>
                  </a:lnTo>
                  <a:lnTo>
                    <a:pt x="1680" y="1312"/>
                  </a:lnTo>
                  <a:close/>
                  <a:moveTo>
                    <a:pt x="5063" y="6265"/>
                  </a:moveTo>
                  <a:lnTo>
                    <a:pt x="5062" y="6314"/>
                  </a:lnTo>
                  <a:lnTo>
                    <a:pt x="5041" y="6411"/>
                  </a:lnTo>
                  <a:lnTo>
                    <a:pt x="5004" y="6499"/>
                  </a:lnTo>
                  <a:lnTo>
                    <a:pt x="4952" y="6576"/>
                  </a:lnTo>
                  <a:lnTo>
                    <a:pt x="4884" y="6643"/>
                  </a:lnTo>
                  <a:lnTo>
                    <a:pt x="4807" y="6695"/>
                  </a:lnTo>
                  <a:lnTo>
                    <a:pt x="4719" y="6733"/>
                  </a:lnTo>
                  <a:lnTo>
                    <a:pt x="4623" y="6753"/>
                  </a:lnTo>
                  <a:lnTo>
                    <a:pt x="4573" y="6754"/>
                  </a:lnTo>
                  <a:lnTo>
                    <a:pt x="716" y="6754"/>
                  </a:lnTo>
                  <a:lnTo>
                    <a:pt x="665" y="6753"/>
                  </a:lnTo>
                  <a:lnTo>
                    <a:pt x="570" y="6733"/>
                  </a:lnTo>
                  <a:lnTo>
                    <a:pt x="482" y="6695"/>
                  </a:lnTo>
                  <a:lnTo>
                    <a:pt x="404" y="6643"/>
                  </a:lnTo>
                  <a:lnTo>
                    <a:pt x="337" y="6576"/>
                  </a:lnTo>
                  <a:lnTo>
                    <a:pt x="284" y="6499"/>
                  </a:lnTo>
                  <a:lnTo>
                    <a:pt x="247" y="6411"/>
                  </a:lnTo>
                  <a:lnTo>
                    <a:pt x="228" y="6314"/>
                  </a:lnTo>
                  <a:lnTo>
                    <a:pt x="226" y="6265"/>
                  </a:lnTo>
                  <a:lnTo>
                    <a:pt x="226" y="958"/>
                  </a:lnTo>
                  <a:lnTo>
                    <a:pt x="228" y="907"/>
                  </a:lnTo>
                  <a:lnTo>
                    <a:pt x="247" y="812"/>
                  </a:lnTo>
                  <a:lnTo>
                    <a:pt x="284" y="724"/>
                  </a:lnTo>
                  <a:lnTo>
                    <a:pt x="337" y="645"/>
                  </a:lnTo>
                  <a:lnTo>
                    <a:pt x="404" y="579"/>
                  </a:lnTo>
                  <a:lnTo>
                    <a:pt x="482" y="526"/>
                  </a:lnTo>
                  <a:lnTo>
                    <a:pt x="570" y="488"/>
                  </a:lnTo>
                  <a:lnTo>
                    <a:pt x="665" y="469"/>
                  </a:lnTo>
                  <a:lnTo>
                    <a:pt x="716" y="468"/>
                  </a:lnTo>
                  <a:lnTo>
                    <a:pt x="2064" y="468"/>
                  </a:lnTo>
                  <a:lnTo>
                    <a:pt x="2056" y="498"/>
                  </a:lnTo>
                  <a:lnTo>
                    <a:pt x="2050" y="563"/>
                  </a:lnTo>
                  <a:lnTo>
                    <a:pt x="2049" y="596"/>
                  </a:lnTo>
                  <a:lnTo>
                    <a:pt x="2049" y="603"/>
                  </a:lnTo>
                  <a:lnTo>
                    <a:pt x="1680" y="603"/>
                  </a:lnTo>
                  <a:lnTo>
                    <a:pt x="1640" y="604"/>
                  </a:lnTo>
                  <a:lnTo>
                    <a:pt x="1566" y="621"/>
                  </a:lnTo>
                  <a:lnTo>
                    <a:pt x="1498" y="653"/>
                  </a:lnTo>
                  <a:lnTo>
                    <a:pt x="1439" y="697"/>
                  </a:lnTo>
                  <a:lnTo>
                    <a:pt x="1414" y="724"/>
                  </a:lnTo>
                  <a:lnTo>
                    <a:pt x="716" y="724"/>
                  </a:lnTo>
                  <a:lnTo>
                    <a:pt x="692" y="725"/>
                  </a:lnTo>
                  <a:lnTo>
                    <a:pt x="646" y="733"/>
                  </a:lnTo>
                  <a:lnTo>
                    <a:pt x="604" y="751"/>
                  </a:lnTo>
                  <a:lnTo>
                    <a:pt x="566" y="777"/>
                  </a:lnTo>
                  <a:lnTo>
                    <a:pt x="535" y="808"/>
                  </a:lnTo>
                  <a:lnTo>
                    <a:pt x="510" y="846"/>
                  </a:lnTo>
                  <a:lnTo>
                    <a:pt x="492" y="888"/>
                  </a:lnTo>
                  <a:lnTo>
                    <a:pt x="483" y="934"/>
                  </a:lnTo>
                  <a:lnTo>
                    <a:pt x="482" y="958"/>
                  </a:lnTo>
                  <a:lnTo>
                    <a:pt x="482" y="6265"/>
                  </a:lnTo>
                  <a:lnTo>
                    <a:pt x="483" y="6289"/>
                  </a:lnTo>
                  <a:lnTo>
                    <a:pt x="492" y="6334"/>
                  </a:lnTo>
                  <a:lnTo>
                    <a:pt x="510" y="6376"/>
                  </a:lnTo>
                  <a:lnTo>
                    <a:pt x="535" y="6413"/>
                  </a:lnTo>
                  <a:lnTo>
                    <a:pt x="566" y="6444"/>
                  </a:lnTo>
                  <a:lnTo>
                    <a:pt x="604" y="6470"/>
                  </a:lnTo>
                  <a:lnTo>
                    <a:pt x="646" y="6488"/>
                  </a:lnTo>
                  <a:lnTo>
                    <a:pt x="692" y="6498"/>
                  </a:lnTo>
                  <a:lnTo>
                    <a:pt x="716" y="6499"/>
                  </a:lnTo>
                  <a:lnTo>
                    <a:pt x="4573" y="6499"/>
                  </a:lnTo>
                  <a:lnTo>
                    <a:pt x="4597" y="6498"/>
                  </a:lnTo>
                  <a:lnTo>
                    <a:pt x="4642" y="6488"/>
                  </a:lnTo>
                  <a:lnTo>
                    <a:pt x="4684" y="6470"/>
                  </a:lnTo>
                  <a:lnTo>
                    <a:pt x="4722" y="6444"/>
                  </a:lnTo>
                  <a:lnTo>
                    <a:pt x="4753" y="6413"/>
                  </a:lnTo>
                  <a:lnTo>
                    <a:pt x="4778" y="6376"/>
                  </a:lnTo>
                  <a:lnTo>
                    <a:pt x="4796" y="6334"/>
                  </a:lnTo>
                  <a:lnTo>
                    <a:pt x="4806" y="6289"/>
                  </a:lnTo>
                  <a:lnTo>
                    <a:pt x="4807" y="6265"/>
                  </a:lnTo>
                  <a:lnTo>
                    <a:pt x="4807" y="958"/>
                  </a:lnTo>
                  <a:lnTo>
                    <a:pt x="4806" y="934"/>
                  </a:lnTo>
                  <a:lnTo>
                    <a:pt x="4796" y="888"/>
                  </a:lnTo>
                  <a:lnTo>
                    <a:pt x="4778" y="846"/>
                  </a:lnTo>
                  <a:lnTo>
                    <a:pt x="4753" y="808"/>
                  </a:lnTo>
                  <a:lnTo>
                    <a:pt x="4722" y="777"/>
                  </a:lnTo>
                  <a:lnTo>
                    <a:pt x="4684" y="751"/>
                  </a:lnTo>
                  <a:lnTo>
                    <a:pt x="4642" y="733"/>
                  </a:lnTo>
                  <a:lnTo>
                    <a:pt x="4597" y="725"/>
                  </a:lnTo>
                  <a:lnTo>
                    <a:pt x="4573" y="724"/>
                  </a:lnTo>
                  <a:lnTo>
                    <a:pt x="3874" y="724"/>
                  </a:lnTo>
                  <a:lnTo>
                    <a:pt x="3849" y="697"/>
                  </a:lnTo>
                  <a:lnTo>
                    <a:pt x="3790" y="653"/>
                  </a:lnTo>
                  <a:lnTo>
                    <a:pt x="3722" y="621"/>
                  </a:lnTo>
                  <a:lnTo>
                    <a:pt x="3648" y="604"/>
                  </a:lnTo>
                  <a:lnTo>
                    <a:pt x="3609" y="603"/>
                  </a:lnTo>
                  <a:lnTo>
                    <a:pt x="3240" y="603"/>
                  </a:lnTo>
                  <a:lnTo>
                    <a:pt x="3240" y="596"/>
                  </a:lnTo>
                  <a:lnTo>
                    <a:pt x="3239" y="563"/>
                  </a:lnTo>
                  <a:lnTo>
                    <a:pt x="3232" y="498"/>
                  </a:lnTo>
                  <a:lnTo>
                    <a:pt x="3226" y="468"/>
                  </a:lnTo>
                  <a:lnTo>
                    <a:pt x="4573" y="468"/>
                  </a:lnTo>
                  <a:lnTo>
                    <a:pt x="4623" y="469"/>
                  </a:lnTo>
                  <a:lnTo>
                    <a:pt x="4719" y="488"/>
                  </a:lnTo>
                  <a:lnTo>
                    <a:pt x="4807" y="526"/>
                  </a:lnTo>
                  <a:lnTo>
                    <a:pt x="4884" y="579"/>
                  </a:lnTo>
                  <a:lnTo>
                    <a:pt x="4952" y="645"/>
                  </a:lnTo>
                  <a:lnTo>
                    <a:pt x="5004" y="724"/>
                  </a:lnTo>
                  <a:lnTo>
                    <a:pt x="5041" y="812"/>
                  </a:lnTo>
                  <a:lnTo>
                    <a:pt x="5062" y="907"/>
                  </a:lnTo>
                  <a:lnTo>
                    <a:pt x="5063" y="958"/>
                  </a:lnTo>
                  <a:lnTo>
                    <a:pt x="5063" y="626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id="{A88D4F04-676F-440C-9103-08D9CA4A0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2177" y="3439411"/>
              <a:ext cx="88900" cy="185737"/>
            </a:xfrm>
            <a:custGeom>
              <a:avLst/>
              <a:gdLst>
                <a:gd name="T0" fmla="*/ 114 w 227"/>
                <a:gd name="T1" fmla="*/ 468 h 468"/>
                <a:gd name="T2" fmla="*/ 137 w 227"/>
                <a:gd name="T3" fmla="*/ 466 h 468"/>
                <a:gd name="T4" fmla="*/ 177 w 227"/>
                <a:gd name="T5" fmla="*/ 449 h 468"/>
                <a:gd name="T6" fmla="*/ 208 w 227"/>
                <a:gd name="T7" fmla="*/ 419 h 468"/>
                <a:gd name="T8" fmla="*/ 225 w 227"/>
                <a:gd name="T9" fmla="*/ 378 h 468"/>
                <a:gd name="T10" fmla="*/ 227 w 227"/>
                <a:gd name="T11" fmla="*/ 355 h 468"/>
                <a:gd name="T12" fmla="*/ 227 w 227"/>
                <a:gd name="T13" fmla="*/ 114 h 468"/>
                <a:gd name="T14" fmla="*/ 225 w 227"/>
                <a:gd name="T15" fmla="*/ 91 h 468"/>
                <a:gd name="T16" fmla="*/ 208 w 227"/>
                <a:gd name="T17" fmla="*/ 50 h 468"/>
                <a:gd name="T18" fmla="*/ 177 w 227"/>
                <a:gd name="T19" fmla="*/ 20 h 468"/>
                <a:gd name="T20" fmla="*/ 137 w 227"/>
                <a:gd name="T21" fmla="*/ 2 h 468"/>
                <a:gd name="T22" fmla="*/ 114 w 227"/>
                <a:gd name="T23" fmla="*/ 0 h 468"/>
                <a:gd name="T24" fmla="*/ 91 w 227"/>
                <a:gd name="T25" fmla="*/ 2 h 468"/>
                <a:gd name="T26" fmla="*/ 50 w 227"/>
                <a:gd name="T27" fmla="*/ 20 h 468"/>
                <a:gd name="T28" fmla="*/ 20 w 227"/>
                <a:gd name="T29" fmla="*/ 50 h 468"/>
                <a:gd name="T30" fmla="*/ 1 w 227"/>
                <a:gd name="T31" fmla="*/ 91 h 468"/>
                <a:gd name="T32" fmla="*/ 0 w 227"/>
                <a:gd name="T33" fmla="*/ 114 h 468"/>
                <a:gd name="T34" fmla="*/ 0 w 227"/>
                <a:gd name="T35" fmla="*/ 355 h 468"/>
                <a:gd name="T36" fmla="*/ 1 w 227"/>
                <a:gd name="T37" fmla="*/ 378 h 468"/>
                <a:gd name="T38" fmla="*/ 20 w 227"/>
                <a:gd name="T39" fmla="*/ 419 h 468"/>
                <a:gd name="T40" fmla="*/ 50 w 227"/>
                <a:gd name="T41" fmla="*/ 449 h 468"/>
                <a:gd name="T42" fmla="*/ 91 w 227"/>
                <a:gd name="T43" fmla="*/ 466 h 468"/>
                <a:gd name="T44" fmla="*/ 114 w 227"/>
                <a:gd name="T45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7" h="468">
                  <a:moveTo>
                    <a:pt x="114" y="468"/>
                  </a:moveTo>
                  <a:lnTo>
                    <a:pt x="137" y="466"/>
                  </a:lnTo>
                  <a:lnTo>
                    <a:pt x="177" y="449"/>
                  </a:lnTo>
                  <a:lnTo>
                    <a:pt x="208" y="419"/>
                  </a:lnTo>
                  <a:lnTo>
                    <a:pt x="225" y="378"/>
                  </a:lnTo>
                  <a:lnTo>
                    <a:pt x="227" y="355"/>
                  </a:lnTo>
                  <a:lnTo>
                    <a:pt x="227" y="114"/>
                  </a:lnTo>
                  <a:lnTo>
                    <a:pt x="225" y="91"/>
                  </a:lnTo>
                  <a:lnTo>
                    <a:pt x="208" y="50"/>
                  </a:lnTo>
                  <a:lnTo>
                    <a:pt x="177" y="20"/>
                  </a:lnTo>
                  <a:lnTo>
                    <a:pt x="137" y="2"/>
                  </a:lnTo>
                  <a:lnTo>
                    <a:pt x="114" y="0"/>
                  </a:lnTo>
                  <a:lnTo>
                    <a:pt x="91" y="2"/>
                  </a:lnTo>
                  <a:lnTo>
                    <a:pt x="50" y="20"/>
                  </a:lnTo>
                  <a:lnTo>
                    <a:pt x="20" y="50"/>
                  </a:lnTo>
                  <a:lnTo>
                    <a:pt x="1" y="91"/>
                  </a:lnTo>
                  <a:lnTo>
                    <a:pt x="0" y="114"/>
                  </a:lnTo>
                  <a:lnTo>
                    <a:pt x="0" y="355"/>
                  </a:lnTo>
                  <a:lnTo>
                    <a:pt x="1" y="378"/>
                  </a:lnTo>
                  <a:lnTo>
                    <a:pt x="20" y="419"/>
                  </a:lnTo>
                  <a:lnTo>
                    <a:pt x="50" y="449"/>
                  </a:lnTo>
                  <a:lnTo>
                    <a:pt x="91" y="466"/>
                  </a:lnTo>
                  <a:lnTo>
                    <a:pt x="114" y="46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1" name="Freeform 7">
              <a:extLst>
                <a:ext uri="{FF2B5EF4-FFF2-40B4-BE49-F238E27FC236}">
                  <a16:creationId xmlns:a16="http://schemas.microsoft.com/office/drawing/2014/main" id="{DE2790E2-5B7E-4B35-9B4A-6326972EBD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4552" y="4204586"/>
              <a:ext cx="663575" cy="90487"/>
            </a:xfrm>
            <a:custGeom>
              <a:avLst/>
              <a:gdLst>
                <a:gd name="T0" fmla="*/ 113 w 1673"/>
                <a:gd name="T1" fmla="*/ 227 h 227"/>
                <a:gd name="T2" fmla="*/ 1560 w 1673"/>
                <a:gd name="T3" fmla="*/ 227 h 227"/>
                <a:gd name="T4" fmla="*/ 1583 w 1673"/>
                <a:gd name="T5" fmla="*/ 225 h 227"/>
                <a:gd name="T6" fmla="*/ 1623 w 1673"/>
                <a:gd name="T7" fmla="*/ 208 h 227"/>
                <a:gd name="T8" fmla="*/ 1654 w 1673"/>
                <a:gd name="T9" fmla="*/ 178 h 227"/>
                <a:gd name="T10" fmla="*/ 1671 w 1673"/>
                <a:gd name="T11" fmla="*/ 137 h 227"/>
                <a:gd name="T12" fmla="*/ 1673 w 1673"/>
                <a:gd name="T13" fmla="*/ 114 h 227"/>
                <a:gd name="T14" fmla="*/ 1671 w 1673"/>
                <a:gd name="T15" fmla="*/ 91 h 227"/>
                <a:gd name="T16" fmla="*/ 1654 w 1673"/>
                <a:gd name="T17" fmla="*/ 50 h 227"/>
                <a:gd name="T18" fmla="*/ 1623 w 1673"/>
                <a:gd name="T19" fmla="*/ 20 h 227"/>
                <a:gd name="T20" fmla="*/ 1583 w 1673"/>
                <a:gd name="T21" fmla="*/ 2 h 227"/>
                <a:gd name="T22" fmla="*/ 1560 w 1673"/>
                <a:gd name="T23" fmla="*/ 0 h 227"/>
                <a:gd name="T24" fmla="*/ 113 w 1673"/>
                <a:gd name="T25" fmla="*/ 0 h 227"/>
                <a:gd name="T26" fmla="*/ 90 w 1673"/>
                <a:gd name="T27" fmla="*/ 2 h 227"/>
                <a:gd name="T28" fmla="*/ 49 w 1673"/>
                <a:gd name="T29" fmla="*/ 20 h 227"/>
                <a:gd name="T30" fmla="*/ 19 w 1673"/>
                <a:gd name="T31" fmla="*/ 50 h 227"/>
                <a:gd name="T32" fmla="*/ 1 w 1673"/>
                <a:gd name="T33" fmla="*/ 91 h 227"/>
                <a:gd name="T34" fmla="*/ 0 w 1673"/>
                <a:gd name="T35" fmla="*/ 114 h 227"/>
                <a:gd name="T36" fmla="*/ 1 w 1673"/>
                <a:gd name="T37" fmla="*/ 137 h 227"/>
                <a:gd name="T38" fmla="*/ 19 w 1673"/>
                <a:gd name="T39" fmla="*/ 178 h 227"/>
                <a:gd name="T40" fmla="*/ 49 w 1673"/>
                <a:gd name="T41" fmla="*/ 208 h 227"/>
                <a:gd name="T42" fmla="*/ 90 w 1673"/>
                <a:gd name="T43" fmla="*/ 225 h 227"/>
                <a:gd name="T44" fmla="*/ 113 w 1673"/>
                <a:gd name="T45" fmla="*/ 22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73" h="227">
                  <a:moveTo>
                    <a:pt x="113" y="227"/>
                  </a:moveTo>
                  <a:lnTo>
                    <a:pt x="1560" y="227"/>
                  </a:lnTo>
                  <a:lnTo>
                    <a:pt x="1583" y="225"/>
                  </a:lnTo>
                  <a:lnTo>
                    <a:pt x="1623" y="208"/>
                  </a:lnTo>
                  <a:lnTo>
                    <a:pt x="1654" y="178"/>
                  </a:lnTo>
                  <a:lnTo>
                    <a:pt x="1671" y="137"/>
                  </a:lnTo>
                  <a:lnTo>
                    <a:pt x="1673" y="114"/>
                  </a:lnTo>
                  <a:lnTo>
                    <a:pt x="1671" y="91"/>
                  </a:lnTo>
                  <a:lnTo>
                    <a:pt x="1654" y="50"/>
                  </a:lnTo>
                  <a:lnTo>
                    <a:pt x="1623" y="20"/>
                  </a:lnTo>
                  <a:lnTo>
                    <a:pt x="1583" y="2"/>
                  </a:lnTo>
                  <a:lnTo>
                    <a:pt x="1560" y="0"/>
                  </a:lnTo>
                  <a:lnTo>
                    <a:pt x="113" y="0"/>
                  </a:lnTo>
                  <a:lnTo>
                    <a:pt x="90" y="2"/>
                  </a:lnTo>
                  <a:lnTo>
                    <a:pt x="49" y="20"/>
                  </a:lnTo>
                  <a:lnTo>
                    <a:pt x="19" y="50"/>
                  </a:lnTo>
                  <a:lnTo>
                    <a:pt x="1" y="91"/>
                  </a:lnTo>
                  <a:lnTo>
                    <a:pt x="0" y="114"/>
                  </a:lnTo>
                  <a:lnTo>
                    <a:pt x="1" y="137"/>
                  </a:lnTo>
                  <a:lnTo>
                    <a:pt x="19" y="178"/>
                  </a:lnTo>
                  <a:lnTo>
                    <a:pt x="49" y="208"/>
                  </a:lnTo>
                  <a:lnTo>
                    <a:pt x="90" y="225"/>
                  </a:lnTo>
                  <a:lnTo>
                    <a:pt x="113" y="22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2" name="Freeform 8">
              <a:extLst>
                <a:ext uri="{FF2B5EF4-FFF2-40B4-BE49-F238E27FC236}">
                  <a16:creationId xmlns:a16="http://schemas.microsoft.com/office/drawing/2014/main" id="{CF4E78CE-BCA3-4167-8971-B835C3289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6715" y="4109336"/>
              <a:ext cx="374650" cy="280987"/>
            </a:xfrm>
            <a:custGeom>
              <a:avLst/>
              <a:gdLst>
                <a:gd name="T0" fmla="*/ 32 w 947"/>
                <a:gd name="T1" fmla="*/ 273 h 708"/>
                <a:gd name="T2" fmla="*/ 17 w 947"/>
                <a:gd name="T3" fmla="*/ 291 h 708"/>
                <a:gd name="T4" fmla="*/ 0 w 947"/>
                <a:gd name="T5" fmla="*/ 332 h 708"/>
                <a:gd name="T6" fmla="*/ 0 w 947"/>
                <a:gd name="T7" fmla="*/ 375 h 708"/>
                <a:gd name="T8" fmla="*/ 17 w 947"/>
                <a:gd name="T9" fmla="*/ 416 h 708"/>
                <a:gd name="T10" fmla="*/ 32 w 947"/>
                <a:gd name="T11" fmla="*/ 433 h 708"/>
                <a:gd name="T12" fmla="*/ 273 w 947"/>
                <a:gd name="T13" fmla="*/ 675 h 708"/>
                <a:gd name="T14" fmla="*/ 291 w 947"/>
                <a:gd name="T15" fmla="*/ 690 h 708"/>
                <a:gd name="T16" fmla="*/ 332 w 947"/>
                <a:gd name="T17" fmla="*/ 706 h 708"/>
                <a:gd name="T18" fmla="*/ 354 w 947"/>
                <a:gd name="T19" fmla="*/ 708 h 708"/>
                <a:gd name="T20" fmla="*/ 375 w 947"/>
                <a:gd name="T21" fmla="*/ 706 h 708"/>
                <a:gd name="T22" fmla="*/ 416 w 947"/>
                <a:gd name="T23" fmla="*/ 690 h 708"/>
                <a:gd name="T24" fmla="*/ 433 w 947"/>
                <a:gd name="T25" fmla="*/ 675 h 708"/>
                <a:gd name="T26" fmla="*/ 915 w 947"/>
                <a:gd name="T27" fmla="*/ 192 h 708"/>
                <a:gd name="T28" fmla="*/ 931 w 947"/>
                <a:gd name="T29" fmla="*/ 175 h 708"/>
                <a:gd name="T30" fmla="*/ 947 w 947"/>
                <a:gd name="T31" fmla="*/ 134 h 708"/>
                <a:gd name="T32" fmla="*/ 947 w 947"/>
                <a:gd name="T33" fmla="*/ 91 h 708"/>
                <a:gd name="T34" fmla="*/ 931 w 947"/>
                <a:gd name="T35" fmla="*/ 50 h 708"/>
                <a:gd name="T36" fmla="*/ 915 w 947"/>
                <a:gd name="T37" fmla="*/ 32 h 708"/>
                <a:gd name="T38" fmla="*/ 899 w 947"/>
                <a:gd name="T39" fmla="*/ 17 h 708"/>
                <a:gd name="T40" fmla="*/ 858 w 947"/>
                <a:gd name="T41" fmla="*/ 0 h 708"/>
                <a:gd name="T42" fmla="*/ 814 w 947"/>
                <a:gd name="T43" fmla="*/ 0 h 708"/>
                <a:gd name="T44" fmla="*/ 773 w 947"/>
                <a:gd name="T45" fmla="*/ 17 h 708"/>
                <a:gd name="T46" fmla="*/ 755 w 947"/>
                <a:gd name="T47" fmla="*/ 32 h 708"/>
                <a:gd name="T48" fmla="*/ 354 w 947"/>
                <a:gd name="T49" fmla="*/ 434 h 708"/>
                <a:gd name="T50" fmla="*/ 192 w 947"/>
                <a:gd name="T51" fmla="*/ 273 h 708"/>
                <a:gd name="T52" fmla="*/ 175 w 947"/>
                <a:gd name="T53" fmla="*/ 258 h 708"/>
                <a:gd name="T54" fmla="*/ 134 w 947"/>
                <a:gd name="T55" fmla="*/ 242 h 708"/>
                <a:gd name="T56" fmla="*/ 91 w 947"/>
                <a:gd name="T57" fmla="*/ 242 h 708"/>
                <a:gd name="T58" fmla="*/ 50 w 947"/>
                <a:gd name="T59" fmla="*/ 258 h 708"/>
                <a:gd name="T60" fmla="*/ 32 w 947"/>
                <a:gd name="T61" fmla="*/ 273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7" h="708">
                  <a:moveTo>
                    <a:pt x="32" y="273"/>
                  </a:moveTo>
                  <a:lnTo>
                    <a:pt x="17" y="291"/>
                  </a:lnTo>
                  <a:lnTo>
                    <a:pt x="0" y="332"/>
                  </a:lnTo>
                  <a:lnTo>
                    <a:pt x="0" y="375"/>
                  </a:lnTo>
                  <a:lnTo>
                    <a:pt x="17" y="416"/>
                  </a:lnTo>
                  <a:lnTo>
                    <a:pt x="32" y="433"/>
                  </a:lnTo>
                  <a:lnTo>
                    <a:pt x="273" y="675"/>
                  </a:lnTo>
                  <a:lnTo>
                    <a:pt x="291" y="690"/>
                  </a:lnTo>
                  <a:lnTo>
                    <a:pt x="332" y="706"/>
                  </a:lnTo>
                  <a:lnTo>
                    <a:pt x="354" y="708"/>
                  </a:lnTo>
                  <a:lnTo>
                    <a:pt x="375" y="706"/>
                  </a:lnTo>
                  <a:lnTo>
                    <a:pt x="416" y="690"/>
                  </a:lnTo>
                  <a:lnTo>
                    <a:pt x="433" y="675"/>
                  </a:lnTo>
                  <a:lnTo>
                    <a:pt x="915" y="192"/>
                  </a:lnTo>
                  <a:lnTo>
                    <a:pt x="931" y="175"/>
                  </a:lnTo>
                  <a:lnTo>
                    <a:pt x="947" y="134"/>
                  </a:lnTo>
                  <a:lnTo>
                    <a:pt x="947" y="91"/>
                  </a:lnTo>
                  <a:lnTo>
                    <a:pt x="931" y="50"/>
                  </a:lnTo>
                  <a:lnTo>
                    <a:pt x="915" y="32"/>
                  </a:lnTo>
                  <a:lnTo>
                    <a:pt x="899" y="17"/>
                  </a:lnTo>
                  <a:lnTo>
                    <a:pt x="858" y="0"/>
                  </a:lnTo>
                  <a:lnTo>
                    <a:pt x="814" y="0"/>
                  </a:lnTo>
                  <a:lnTo>
                    <a:pt x="773" y="17"/>
                  </a:lnTo>
                  <a:lnTo>
                    <a:pt x="755" y="32"/>
                  </a:lnTo>
                  <a:lnTo>
                    <a:pt x="354" y="434"/>
                  </a:lnTo>
                  <a:lnTo>
                    <a:pt x="192" y="273"/>
                  </a:lnTo>
                  <a:lnTo>
                    <a:pt x="175" y="258"/>
                  </a:lnTo>
                  <a:lnTo>
                    <a:pt x="134" y="242"/>
                  </a:lnTo>
                  <a:lnTo>
                    <a:pt x="91" y="242"/>
                  </a:lnTo>
                  <a:lnTo>
                    <a:pt x="50" y="258"/>
                  </a:lnTo>
                  <a:lnTo>
                    <a:pt x="32" y="2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3" name="Freeform 9">
              <a:extLst>
                <a:ext uri="{FF2B5EF4-FFF2-40B4-BE49-F238E27FC236}">
                  <a16:creationId xmlns:a16="http://schemas.microsoft.com/office/drawing/2014/main" id="{6409BF78-8327-4507-B4B4-AE7E4DC099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4552" y="4684011"/>
              <a:ext cx="663575" cy="88900"/>
            </a:xfrm>
            <a:custGeom>
              <a:avLst/>
              <a:gdLst>
                <a:gd name="T0" fmla="*/ 113 w 1673"/>
                <a:gd name="T1" fmla="*/ 227 h 227"/>
                <a:gd name="T2" fmla="*/ 1560 w 1673"/>
                <a:gd name="T3" fmla="*/ 227 h 227"/>
                <a:gd name="T4" fmla="*/ 1583 w 1673"/>
                <a:gd name="T5" fmla="*/ 225 h 227"/>
                <a:gd name="T6" fmla="*/ 1623 w 1673"/>
                <a:gd name="T7" fmla="*/ 208 h 227"/>
                <a:gd name="T8" fmla="*/ 1654 w 1673"/>
                <a:gd name="T9" fmla="*/ 178 h 227"/>
                <a:gd name="T10" fmla="*/ 1671 w 1673"/>
                <a:gd name="T11" fmla="*/ 137 h 227"/>
                <a:gd name="T12" fmla="*/ 1673 w 1673"/>
                <a:gd name="T13" fmla="*/ 114 h 227"/>
                <a:gd name="T14" fmla="*/ 1671 w 1673"/>
                <a:gd name="T15" fmla="*/ 91 h 227"/>
                <a:gd name="T16" fmla="*/ 1654 w 1673"/>
                <a:gd name="T17" fmla="*/ 50 h 227"/>
                <a:gd name="T18" fmla="*/ 1623 w 1673"/>
                <a:gd name="T19" fmla="*/ 20 h 227"/>
                <a:gd name="T20" fmla="*/ 1583 w 1673"/>
                <a:gd name="T21" fmla="*/ 2 h 227"/>
                <a:gd name="T22" fmla="*/ 1560 w 1673"/>
                <a:gd name="T23" fmla="*/ 0 h 227"/>
                <a:gd name="T24" fmla="*/ 113 w 1673"/>
                <a:gd name="T25" fmla="*/ 0 h 227"/>
                <a:gd name="T26" fmla="*/ 90 w 1673"/>
                <a:gd name="T27" fmla="*/ 2 h 227"/>
                <a:gd name="T28" fmla="*/ 49 w 1673"/>
                <a:gd name="T29" fmla="*/ 20 h 227"/>
                <a:gd name="T30" fmla="*/ 19 w 1673"/>
                <a:gd name="T31" fmla="*/ 50 h 227"/>
                <a:gd name="T32" fmla="*/ 1 w 1673"/>
                <a:gd name="T33" fmla="*/ 91 h 227"/>
                <a:gd name="T34" fmla="*/ 0 w 1673"/>
                <a:gd name="T35" fmla="*/ 114 h 227"/>
                <a:gd name="T36" fmla="*/ 1 w 1673"/>
                <a:gd name="T37" fmla="*/ 137 h 227"/>
                <a:gd name="T38" fmla="*/ 19 w 1673"/>
                <a:gd name="T39" fmla="*/ 178 h 227"/>
                <a:gd name="T40" fmla="*/ 49 w 1673"/>
                <a:gd name="T41" fmla="*/ 208 h 227"/>
                <a:gd name="T42" fmla="*/ 90 w 1673"/>
                <a:gd name="T43" fmla="*/ 225 h 227"/>
                <a:gd name="T44" fmla="*/ 113 w 1673"/>
                <a:gd name="T45" fmla="*/ 22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73" h="227">
                  <a:moveTo>
                    <a:pt x="113" y="227"/>
                  </a:moveTo>
                  <a:lnTo>
                    <a:pt x="1560" y="227"/>
                  </a:lnTo>
                  <a:lnTo>
                    <a:pt x="1583" y="225"/>
                  </a:lnTo>
                  <a:lnTo>
                    <a:pt x="1623" y="208"/>
                  </a:lnTo>
                  <a:lnTo>
                    <a:pt x="1654" y="178"/>
                  </a:lnTo>
                  <a:lnTo>
                    <a:pt x="1671" y="137"/>
                  </a:lnTo>
                  <a:lnTo>
                    <a:pt x="1673" y="114"/>
                  </a:lnTo>
                  <a:lnTo>
                    <a:pt x="1671" y="91"/>
                  </a:lnTo>
                  <a:lnTo>
                    <a:pt x="1654" y="50"/>
                  </a:lnTo>
                  <a:lnTo>
                    <a:pt x="1623" y="20"/>
                  </a:lnTo>
                  <a:lnTo>
                    <a:pt x="1583" y="2"/>
                  </a:lnTo>
                  <a:lnTo>
                    <a:pt x="1560" y="0"/>
                  </a:lnTo>
                  <a:lnTo>
                    <a:pt x="113" y="0"/>
                  </a:lnTo>
                  <a:lnTo>
                    <a:pt x="90" y="2"/>
                  </a:lnTo>
                  <a:lnTo>
                    <a:pt x="49" y="20"/>
                  </a:lnTo>
                  <a:lnTo>
                    <a:pt x="19" y="50"/>
                  </a:lnTo>
                  <a:lnTo>
                    <a:pt x="1" y="91"/>
                  </a:lnTo>
                  <a:lnTo>
                    <a:pt x="0" y="114"/>
                  </a:lnTo>
                  <a:lnTo>
                    <a:pt x="1" y="137"/>
                  </a:lnTo>
                  <a:lnTo>
                    <a:pt x="19" y="178"/>
                  </a:lnTo>
                  <a:lnTo>
                    <a:pt x="49" y="208"/>
                  </a:lnTo>
                  <a:lnTo>
                    <a:pt x="90" y="225"/>
                  </a:lnTo>
                  <a:lnTo>
                    <a:pt x="113" y="22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4" name="Freeform 10">
              <a:extLst>
                <a:ext uri="{FF2B5EF4-FFF2-40B4-BE49-F238E27FC236}">
                  <a16:creationId xmlns:a16="http://schemas.microsoft.com/office/drawing/2014/main" id="{7729409D-3E9F-4B6E-94B8-09CF30E226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6715" y="4588761"/>
              <a:ext cx="374650" cy="280987"/>
            </a:xfrm>
            <a:custGeom>
              <a:avLst/>
              <a:gdLst>
                <a:gd name="T0" fmla="*/ 755 w 947"/>
                <a:gd name="T1" fmla="*/ 32 h 708"/>
                <a:gd name="T2" fmla="*/ 354 w 947"/>
                <a:gd name="T3" fmla="*/ 435 h 708"/>
                <a:gd name="T4" fmla="*/ 192 w 947"/>
                <a:gd name="T5" fmla="*/ 273 h 708"/>
                <a:gd name="T6" fmla="*/ 175 w 947"/>
                <a:gd name="T7" fmla="*/ 259 h 708"/>
                <a:gd name="T8" fmla="*/ 134 w 947"/>
                <a:gd name="T9" fmla="*/ 242 h 708"/>
                <a:gd name="T10" fmla="*/ 91 w 947"/>
                <a:gd name="T11" fmla="*/ 242 h 708"/>
                <a:gd name="T12" fmla="*/ 50 w 947"/>
                <a:gd name="T13" fmla="*/ 259 h 708"/>
                <a:gd name="T14" fmla="*/ 32 w 947"/>
                <a:gd name="T15" fmla="*/ 273 h 708"/>
                <a:gd name="T16" fmla="*/ 17 w 947"/>
                <a:gd name="T17" fmla="*/ 291 h 708"/>
                <a:gd name="T18" fmla="*/ 0 w 947"/>
                <a:gd name="T19" fmla="*/ 332 h 708"/>
                <a:gd name="T20" fmla="*/ 0 w 947"/>
                <a:gd name="T21" fmla="*/ 376 h 708"/>
                <a:gd name="T22" fmla="*/ 17 w 947"/>
                <a:gd name="T23" fmla="*/ 417 h 708"/>
                <a:gd name="T24" fmla="*/ 32 w 947"/>
                <a:gd name="T25" fmla="*/ 433 h 708"/>
                <a:gd name="T26" fmla="*/ 273 w 947"/>
                <a:gd name="T27" fmla="*/ 675 h 708"/>
                <a:gd name="T28" fmla="*/ 291 w 947"/>
                <a:gd name="T29" fmla="*/ 690 h 708"/>
                <a:gd name="T30" fmla="*/ 332 w 947"/>
                <a:gd name="T31" fmla="*/ 706 h 708"/>
                <a:gd name="T32" fmla="*/ 354 w 947"/>
                <a:gd name="T33" fmla="*/ 708 h 708"/>
                <a:gd name="T34" fmla="*/ 375 w 947"/>
                <a:gd name="T35" fmla="*/ 706 h 708"/>
                <a:gd name="T36" fmla="*/ 416 w 947"/>
                <a:gd name="T37" fmla="*/ 690 h 708"/>
                <a:gd name="T38" fmla="*/ 433 w 947"/>
                <a:gd name="T39" fmla="*/ 675 h 708"/>
                <a:gd name="T40" fmla="*/ 915 w 947"/>
                <a:gd name="T41" fmla="*/ 192 h 708"/>
                <a:gd name="T42" fmla="*/ 931 w 947"/>
                <a:gd name="T43" fmla="*/ 175 h 708"/>
                <a:gd name="T44" fmla="*/ 947 w 947"/>
                <a:gd name="T45" fmla="*/ 134 h 708"/>
                <a:gd name="T46" fmla="*/ 947 w 947"/>
                <a:gd name="T47" fmla="*/ 91 h 708"/>
                <a:gd name="T48" fmla="*/ 931 w 947"/>
                <a:gd name="T49" fmla="*/ 50 h 708"/>
                <a:gd name="T50" fmla="*/ 915 w 947"/>
                <a:gd name="T51" fmla="*/ 32 h 708"/>
                <a:gd name="T52" fmla="*/ 899 w 947"/>
                <a:gd name="T53" fmla="*/ 17 h 708"/>
                <a:gd name="T54" fmla="*/ 858 w 947"/>
                <a:gd name="T55" fmla="*/ 0 h 708"/>
                <a:gd name="T56" fmla="*/ 814 w 947"/>
                <a:gd name="T57" fmla="*/ 0 h 708"/>
                <a:gd name="T58" fmla="*/ 773 w 947"/>
                <a:gd name="T59" fmla="*/ 17 h 708"/>
                <a:gd name="T60" fmla="*/ 755 w 947"/>
                <a:gd name="T61" fmla="*/ 32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7" h="708">
                  <a:moveTo>
                    <a:pt x="755" y="32"/>
                  </a:moveTo>
                  <a:lnTo>
                    <a:pt x="354" y="435"/>
                  </a:lnTo>
                  <a:lnTo>
                    <a:pt x="192" y="273"/>
                  </a:lnTo>
                  <a:lnTo>
                    <a:pt x="175" y="259"/>
                  </a:lnTo>
                  <a:lnTo>
                    <a:pt x="134" y="242"/>
                  </a:lnTo>
                  <a:lnTo>
                    <a:pt x="91" y="242"/>
                  </a:lnTo>
                  <a:lnTo>
                    <a:pt x="50" y="259"/>
                  </a:lnTo>
                  <a:lnTo>
                    <a:pt x="32" y="273"/>
                  </a:lnTo>
                  <a:lnTo>
                    <a:pt x="17" y="291"/>
                  </a:lnTo>
                  <a:lnTo>
                    <a:pt x="0" y="332"/>
                  </a:lnTo>
                  <a:lnTo>
                    <a:pt x="0" y="376"/>
                  </a:lnTo>
                  <a:lnTo>
                    <a:pt x="17" y="417"/>
                  </a:lnTo>
                  <a:lnTo>
                    <a:pt x="32" y="433"/>
                  </a:lnTo>
                  <a:lnTo>
                    <a:pt x="273" y="675"/>
                  </a:lnTo>
                  <a:lnTo>
                    <a:pt x="291" y="690"/>
                  </a:lnTo>
                  <a:lnTo>
                    <a:pt x="332" y="706"/>
                  </a:lnTo>
                  <a:lnTo>
                    <a:pt x="354" y="708"/>
                  </a:lnTo>
                  <a:lnTo>
                    <a:pt x="375" y="706"/>
                  </a:lnTo>
                  <a:lnTo>
                    <a:pt x="416" y="690"/>
                  </a:lnTo>
                  <a:lnTo>
                    <a:pt x="433" y="675"/>
                  </a:lnTo>
                  <a:lnTo>
                    <a:pt x="915" y="192"/>
                  </a:lnTo>
                  <a:lnTo>
                    <a:pt x="931" y="175"/>
                  </a:lnTo>
                  <a:lnTo>
                    <a:pt x="947" y="134"/>
                  </a:lnTo>
                  <a:lnTo>
                    <a:pt x="947" y="91"/>
                  </a:lnTo>
                  <a:lnTo>
                    <a:pt x="931" y="50"/>
                  </a:lnTo>
                  <a:lnTo>
                    <a:pt x="915" y="32"/>
                  </a:lnTo>
                  <a:lnTo>
                    <a:pt x="899" y="17"/>
                  </a:lnTo>
                  <a:lnTo>
                    <a:pt x="858" y="0"/>
                  </a:lnTo>
                  <a:lnTo>
                    <a:pt x="814" y="0"/>
                  </a:lnTo>
                  <a:lnTo>
                    <a:pt x="773" y="17"/>
                  </a:lnTo>
                  <a:lnTo>
                    <a:pt x="755" y="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5" name="Freeform 11">
              <a:extLst>
                <a:ext uri="{FF2B5EF4-FFF2-40B4-BE49-F238E27FC236}">
                  <a16:creationId xmlns:a16="http://schemas.microsoft.com/office/drawing/2014/main" id="{28AE4E5E-A413-4A17-8C13-2E31C4C4C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4552" y="5161849"/>
              <a:ext cx="663575" cy="90487"/>
            </a:xfrm>
            <a:custGeom>
              <a:avLst/>
              <a:gdLst>
                <a:gd name="T0" fmla="*/ 113 w 1673"/>
                <a:gd name="T1" fmla="*/ 226 h 226"/>
                <a:gd name="T2" fmla="*/ 1560 w 1673"/>
                <a:gd name="T3" fmla="*/ 226 h 226"/>
                <a:gd name="T4" fmla="*/ 1583 w 1673"/>
                <a:gd name="T5" fmla="*/ 224 h 226"/>
                <a:gd name="T6" fmla="*/ 1623 w 1673"/>
                <a:gd name="T7" fmla="*/ 207 h 226"/>
                <a:gd name="T8" fmla="*/ 1654 w 1673"/>
                <a:gd name="T9" fmla="*/ 177 h 226"/>
                <a:gd name="T10" fmla="*/ 1671 w 1673"/>
                <a:gd name="T11" fmla="*/ 136 h 226"/>
                <a:gd name="T12" fmla="*/ 1673 w 1673"/>
                <a:gd name="T13" fmla="*/ 113 h 226"/>
                <a:gd name="T14" fmla="*/ 1671 w 1673"/>
                <a:gd name="T15" fmla="*/ 90 h 226"/>
                <a:gd name="T16" fmla="*/ 1654 w 1673"/>
                <a:gd name="T17" fmla="*/ 49 h 226"/>
                <a:gd name="T18" fmla="*/ 1623 w 1673"/>
                <a:gd name="T19" fmla="*/ 19 h 226"/>
                <a:gd name="T20" fmla="*/ 1583 w 1673"/>
                <a:gd name="T21" fmla="*/ 1 h 226"/>
                <a:gd name="T22" fmla="*/ 1560 w 1673"/>
                <a:gd name="T23" fmla="*/ 0 h 226"/>
                <a:gd name="T24" fmla="*/ 113 w 1673"/>
                <a:gd name="T25" fmla="*/ 0 h 226"/>
                <a:gd name="T26" fmla="*/ 90 w 1673"/>
                <a:gd name="T27" fmla="*/ 1 h 226"/>
                <a:gd name="T28" fmla="*/ 49 w 1673"/>
                <a:gd name="T29" fmla="*/ 19 h 226"/>
                <a:gd name="T30" fmla="*/ 19 w 1673"/>
                <a:gd name="T31" fmla="*/ 49 h 226"/>
                <a:gd name="T32" fmla="*/ 1 w 1673"/>
                <a:gd name="T33" fmla="*/ 90 h 226"/>
                <a:gd name="T34" fmla="*/ 0 w 1673"/>
                <a:gd name="T35" fmla="*/ 113 h 226"/>
                <a:gd name="T36" fmla="*/ 1 w 1673"/>
                <a:gd name="T37" fmla="*/ 136 h 226"/>
                <a:gd name="T38" fmla="*/ 19 w 1673"/>
                <a:gd name="T39" fmla="*/ 177 h 226"/>
                <a:gd name="T40" fmla="*/ 49 w 1673"/>
                <a:gd name="T41" fmla="*/ 207 h 226"/>
                <a:gd name="T42" fmla="*/ 90 w 1673"/>
                <a:gd name="T43" fmla="*/ 224 h 226"/>
                <a:gd name="T44" fmla="*/ 113 w 1673"/>
                <a:gd name="T45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73" h="226">
                  <a:moveTo>
                    <a:pt x="113" y="226"/>
                  </a:moveTo>
                  <a:lnTo>
                    <a:pt x="1560" y="226"/>
                  </a:lnTo>
                  <a:lnTo>
                    <a:pt x="1583" y="224"/>
                  </a:lnTo>
                  <a:lnTo>
                    <a:pt x="1623" y="207"/>
                  </a:lnTo>
                  <a:lnTo>
                    <a:pt x="1654" y="177"/>
                  </a:lnTo>
                  <a:lnTo>
                    <a:pt x="1671" y="136"/>
                  </a:lnTo>
                  <a:lnTo>
                    <a:pt x="1673" y="113"/>
                  </a:lnTo>
                  <a:lnTo>
                    <a:pt x="1671" y="90"/>
                  </a:lnTo>
                  <a:lnTo>
                    <a:pt x="1654" y="49"/>
                  </a:lnTo>
                  <a:lnTo>
                    <a:pt x="1623" y="19"/>
                  </a:lnTo>
                  <a:lnTo>
                    <a:pt x="1583" y="1"/>
                  </a:lnTo>
                  <a:lnTo>
                    <a:pt x="1560" y="0"/>
                  </a:lnTo>
                  <a:lnTo>
                    <a:pt x="113" y="0"/>
                  </a:lnTo>
                  <a:lnTo>
                    <a:pt x="90" y="1"/>
                  </a:lnTo>
                  <a:lnTo>
                    <a:pt x="49" y="19"/>
                  </a:lnTo>
                  <a:lnTo>
                    <a:pt x="19" y="49"/>
                  </a:lnTo>
                  <a:lnTo>
                    <a:pt x="1" y="90"/>
                  </a:lnTo>
                  <a:lnTo>
                    <a:pt x="0" y="113"/>
                  </a:lnTo>
                  <a:lnTo>
                    <a:pt x="1" y="136"/>
                  </a:lnTo>
                  <a:lnTo>
                    <a:pt x="19" y="177"/>
                  </a:lnTo>
                  <a:lnTo>
                    <a:pt x="49" y="207"/>
                  </a:lnTo>
                  <a:lnTo>
                    <a:pt x="90" y="224"/>
                  </a:lnTo>
                  <a:lnTo>
                    <a:pt x="113" y="2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5250F288-91EA-466C-9D2B-F314CD26C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6715" y="5066599"/>
              <a:ext cx="374650" cy="280987"/>
            </a:xfrm>
            <a:custGeom>
              <a:avLst/>
              <a:gdLst>
                <a:gd name="T0" fmla="*/ 755 w 947"/>
                <a:gd name="T1" fmla="*/ 31 h 708"/>
                <a:gd name="T2" fmla="*/ 354 w 947"/>
                <a:gd name="T3" fmla="*/ 434 h 708"/>
                <a:gd name="T4" fmla="*/ 192 w 947"/>
                <a:gd name="T5" fmla="*/ 272 h 708"/>
                <a:gd name="T6" fmla="*/ 175 w 947"/>
                <a:gd name="T7" fmla="*/ 258 h 708"/>
                <a:gd name="T8" fmla="*/ 134 w 947"/>
                <a:gd name="T9" fmla="*/ 241 h 708"/>
                <a:gd name="T10" fmla="*/ 91 w 947"/>
                <a:gd name="T11" fmla="*/ 241 h 708"/>
                <a:gd name="T12" fmla="*/ 50 w 947"/>
                <a:gd name="T13" fmla="*/ 258 h 708"/>
                <a:gd name="T14" fmla="*/ 32 w 947"/>
                <a:gd name="T15" fmla="*/ 272 h 708"/>
                <a:gd name="T16" fmla="*/ 17 w 947"/>
                <a:gd name="T17" fmla="*/ 290 h 708"/>
                <a:gd name="T18" fmla="*/ 0 w 947"/>
                <a:gd name="T19" fmla="*/ 331 h 708"/>
                <a:gd name="T20" fmla="*/ 0 w 947"/>
                <a:gd name="T21" fmla="*/ 375 h 708"/>
                <a:gd name="T22" fmla="*/ 17 w 947"/>
                <a:gd name="T23" fmla="*/ 416 h 708"/>
                <a:gd name="T24" fmla="*/ 32 w 947"/>
                <a:gd name="T25" fmla="*/ 433 h 708"/>
                <a:gd name="T26" fmla="*/ 273 w 947"/>
                <a:gd name="T27" fmla="*/ 674 h 708"/>
                <a:gd name="T28" fmla="*/ 291 w 947"/>
                <a:gd name="T29" fmla="*/ 690 h 708"/>
                <a:gd name="T30" fmla="*/ 332 w 947"/>
                <a:gd name="T31" fmla="*/ 705 h 708"/>
                <a:gd name="T32" fmla="*/ 354 w 947"/>
                <a:gd name="T33" fmla="*/ 708 h 708"/>
                <a:gd name="T34" fmla="*/ 375 w 947"/>
                <a:gd name="T35" fmla="*/ 705 h 708"/>
                <a:gd name="T36" fmla="*/ 416 w 947"/>
                <a:gd name="T37" fmla="*/ 690 h 708"/>
                <a:gd name="T38" fmla="*/ 433 w 947"/>
                <a:gd name="T39" fmla="*/ 674 h 708"/>
                <a:gd name="T40" fmla="*/ 915 w 947"/>
                <a:gd name="T41" fmla="*/ 191 h 708"/>
                <a:gd name="T42" fmla="*/ 931 w 947"/>
                <a:gd name="T43" fmla="*/ 174 h 708"/>
                <a:gd name="T44" fmla="*/ 947 w 947"/>
                <a:gd name="T45" fmla="*/ 133 h 708"/>
                <a:gd name="T46" fmla="*/ 947 w 947"/>
                <a:gd name="T47" fmla="*/ 90 h 708"/>
                <a:gd name="T48" fmla="*/ 931 w 947"/>
                <a:gd name="T49" fmla="*/ 49 h 708"/>
                <a:gd name="T50" fmla="*/ 915 w 947"/>
                <a:gd name="T51" fmla="*/ 31 h 708"/>
                <a:gd name="T52" fmla="*/ 899 w 947"/>
                <a:gd name="T53" fmla="*/ 16 h 708"/>
                <a:gd name="T54" fmla="*/ 858 w 947"/>
                <a:gd name="T55" fmla="*/ 0 h 708"/>
                <a:gd name="T56" fmla="*/ 814 w 947"/>
                <a:gd name="T57" fmla="*/ 0 h 708"/>
                <a:gd name="T58" fmla="*/ 773 w 947"/>
                <a:gd name="T59" fmla="*/ 16 h 708"/>
                <a:gd name="T60" fmla="*/ 755 w 947"/>
                <a:gd name="T61" fmla="*/ 31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7" h="708">
                  <a:moveTo>
                    <a:pt x="755" y="31"/>
                  </a:moveTo>
                  <a:lnTo>
                    <a:pt x="354" y="434"/>
                  </a:lnTo>
                  <a:lnTo>
                    <a:pt x="192" y="272"/>
                  </a:lnTo>
                  <a:lnTo>
                    <a:pt x="175" y="258"/>
                  </a:lnTo>
                  <a:lnTo>
                    <a:pt x="134" y="241"/>
                  </a:lnTo>
                  <a:lnTo>
                    <a:pt x="91" y="241"/>
                  </a:lnTo>
                  <a:lnTo>
                    <a:pt x="50" y="258"/>
                  </a:lnTo>
                  <a:lnTo>
                    <a:pt x="32" y="272"/>
                  </a:lnTo>
                  <a:lnTo>
                    <a:pt x="17" y="290"/>
                  </a:lnTo>
                  <a:lnTo>
                    <a:pt x="0" y="331"/>
                  </a:lnTo>
                  <a:lnTo>
                    <a:pt x="0" y="375"/>
                  </a:lnTo>
                  <a:lnTo>
                    <a:pt x="17" y="416"/>
                  </a:lnTo>
                  <a:lnTo>
                    <a:pt x="32" y="433"/>
                  </a:lnTo>
                  <a:lnTo>
                    <a:pt x="273" y="674"/>
                  </a:lnTo>
                  <a:lnTo>
                    <a:pt x="291" y="690"/>
                  </a:lnTo>
                  <a:lnTo>
                    <a:pt x="332" y="705"/>
                  </a:lnTo>
                  <a:lnTo>
                    <a:pt x="354" y="708"/>
                  </a:lnTo>
                  <a:lnTo>
                    <a:pt x="375" y="705"/>
                  </a:lnTo>
                  <a:lnTo>
                    <a:pt x="416" y="690"/>
                  </a:lnTo>
                  <a:lnTo>
                    <a:pt x="433" y="674"/>
                  </a:lnTo>
                  <a:lnTo>
                    <a:pt x="915" y="191"/>
                  </a:lnTo>
                  <a:lnTo>
                    <a:pt x="931" y="174"/>
                  </a:lnTo>
                  <a:lnTo>
                    <a:pt x="947" y="133"/>
                  </a:lnTo>
                  <a:lnTo>
                    <a:pt x="947" y="90"/>
                  </a:lnTo>
                  <a:lnTo>
                    <a:pt x="931" y="49"/>
                  </a:lnTo>
                  <a:lnTo>
                    <a:pt x="915" y="31"/>
                  </a:lnTo>
                  <a:lnTo>
                    <a:pt x="899" y="16"/>
                  </a:lnTo>
                  <a:lnTo>
                    <a:pt x="858" y="0"/>
                  </a:lnTo>
                  <a:lnTo>
                    <a:pt x="814" y="0"/>
                  </a:lnTo>
                  <a:lnTo>
                    <a:pt x="773" y="16"/>
                  </a:lnTo>
                  <a:lnTo>
                    <a:pt x="755" y="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5796D70-5939-478C-8963-9A9AC118819F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28575">
            <a:solidFill>
              <a:srgbClr val="ADCC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0D8BB51-E410-4AC4-B199-7CF481820F99}"/>
              </a:ext>
            </a:extLst>
          </p:cNvPr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73D94F-D82B-49D7-84DB-06CB5FB66754}"/>
              </a:ext>
            </a:extLst>
          </p:cNvPr>
          <p:cNvSpPr txBox="1"/>
          <p:nvPr/>
        </p:nvSpPr>
        <p:spPr>
          <a:xfrm>
            <a:off x="504604" y="790571"/>
            <a:ext cx="4857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목 차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3983501" y="1644155"/>
            <a:ext cx="3685787" cy="4473138"/>
            <a:chOff x="3983501" y="1670531"/>
            <a:chExt cx="3685787" cy="4473138"/>
          </a:xfrm>
        </p:grpSpPr>
        <p:grpSp>
          <p:nvGrpSpPr>
            <p:cNvPr id="14" name="그룹 13"/>
            <p:cNvGrpSpPr/>
            <p:nvPr/>
          </p:nvGrpSpPr>
          <p:grpSpPr>
            <a:xfrm>
              <a:off x="4053891" y="1670531"/>
              <a:ext cx="3615397" cy="1244877"/>
              <a:chOff x="4053891" y="1774704"/>
              <a:chExt cx="3615397" cy="1244877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3F2F18B-B35C-4D05-9069-825E20DBB74B}"/>
                  </a:ext>
                </a:extLst>
              </p:cNvPr>
              <p:cNvSpPr txBox="1"/>
              <p:nvPr/>
            </p:nvSpPr>
            <p:spPr>
              <a:xfrm>
                <a:off x="4053891" y="1774704"/>
                <a:ext cx="36153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1. </a:t>
                </a:r>
                <a:r>
                  <a:rPr lang="ko-KR" altLang="en-US" sz="2400" b="1" dirty="0" smtClean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프로젝트 개요</a:t>
                </a:r>
                <a:endParaRPr lang="ko-KR" altLang="en-US" sz="2400" b="1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3F2F18B-B35C-4D05-9069-825E20DBB74B}"/>
                  </a:ext>
                </a:extLst>
              </p:cNvPr>
              <p:cNvSpPr txBox="1"/>
              <p:nvPr/>
            </p:nvSpPr>
            <p:spPr>
              <a:xfrm>
                <a:off x="4053891" y="2234751"/>
                <a:ext cx="361539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500" b="1" dirty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 </a:t>
                </a:r>
                <a:r>
                  <a:rPr lang="en-US" altLang="ko-KR" sz="1500" b="1" dirty="0" smtClean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   - </a:t>
                </a:r>
                <a:r>
                  <a:rPr lang="ko-KR" altLang="en-US" sz="1500" b="1" dirty="0" smtClean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프로젝트 분석</a:t>
                </a:r>
                <a:r>
                  <a:rPr lang="en-US" altLang="ko-KR" sz="1500" b="1" dirty="0" smtClean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(AS-IS)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500" b="1" dirty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 </a:t>
                </a:r>
                <a:r>
                  <a:rPr lang="en-US" altLang="ko-KR" sz="1500" b="1" dirty="0" smtClean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   - </a:t>
                </a:r>
                <a:r>
                  <a:rPr lang="ko-KR" altLang="en-US" sz="1500" b="1" dirty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프로젝트 일정 </a:t>
                </a:r>
                <a:r>
                  <a:rPr lang="ko-KR" altLang="en-US" sz="1500" b="1" dirty="0" smtClean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계획</a:t>
                </a:r>
                <a:endParaRPr lang="en-US" altLang="ko-KR" sz="1500" b="1" dirty="0" smtClean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3983501" y="2976414"/>
              <a:ext cx="3685787" cy="1942275"/>
              <a:chOff x="3983501" y="2663895"/>
              <a:chExt cx="3685787" cy="1942275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AE454D5-B49F-46E8-9888-1DD9FB4280E7}"/>
                  </a:ext>
                </a:extLst>
              </p:cNvPr>
              <p:cNvSpPr txBox="1"/>
              <p:nvPr/>
            </p:nvSpPr>
            <p:spPr>
              <a:xfrm>
                <a:off x="4053891" y="2663895"/>
                <a:ext cx="36153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2. </a:t>
                </a:r>
                <a:r>
                  <a:rPr lang="ko-KR" altLang="en-US" sz="2400" b="1" dirty="0" smtClean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프로젝트 진행</a:t>
                </a:r>
                <a:endParaRPr lang="ko-KR" altLang="en-US" sz="2400" b="1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3F2F18B-B35C-4D05-9069-825E20DBB74B}"/>
                  </a:ext>
                </a:extLst>
              </p:cNvPr>
              <p:cNvSpPr txBox="1"/>
              <p:nvPr/>
            </p:nvSpPr>
            <p:spPr>
              <a:xfrm>
                <a:off x="3983501" y="3105759"/>
                <a:ext cx="3615397" cy="1500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500" b="1" dirty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 </a:t>
                </a:r>
                <a:r>
                  <a:rPr lang="en-US" altLang="ko-KR" sz="1500" b="1" dirty="0" smtClean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    - </a:t>
                </a:r>
                <a:r>
                  <a:rPr lang="en-US" altLang="ko-KR" sz="1500" b="1" dirty="0" err="1" smtClean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Init</a:t>
                </a:r>
                <a:r>
                  <a:rPr lang="en-US" altLang="ko-KR" sz="1500" b="1" dirty="0" smtClean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 </a:t>
                </a:r>
                <a:r>
                  <a:rPr lang="ko-KR" altLang="en-US" sz="1500" b="1" dirty="0" err="1" smtClean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로직</a:t>
                </a:r>
                <a:r>
                  <a:rPr lang="ko-KR" altLang="en-US" sz="1500" b="1" dirty="0" smtClean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 구현</a:t>
                </a:r>
                <a:r>
                  <a:rPr lang="en-US" altLang="ko-KR" sz="1500" b="1" dirty="0" smtClean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500" b="1" dirty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 </a:t>
                </a:r>
                <a:r>
                  <a:rPr lang="en-US" altLang="ko-KR" sz="1500" b="1" dirty="0" smtClean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    - ACME </a:t>
                </a:r>
                <a:r>
                  <a:rPr lang="ko-KR" altLang="en-US" sz="1500" b="1" dirty="0" smtClean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로직 구현</a:t>
                </a:r>
                <a:r>
                  <a:rPr lang="en-US" altLang="ko-KR" sz="1500" b="1" dirty="0" smtClean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500" b="1" dirty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 </a:t>
                </a:r>
                <a:r>
                  <a:rPr lang="en-US" altLang="ko-KR" sz="1500" b="1" dirty="0" smtClean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    - Excel </a:t>
                </a:r>
                <a:r>
                  <a:rPr lang="ko-KR" altLang="en-US" sz="1500" b="1" dirty="0" smtClean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로직 구현</a:t>
                </a:r>
                <a:endParaRPr lang="en-US" altLang="ko-KR" sz="1500" b="1" dirty="0" smtClean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500" b="1" dirty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 </a:t>
                </a:r>
                <a:r>
                  <a:rPr lang="en-US" altLang="ko-KR" sz="1500" b="1" dirty="0" smtClean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    - </a:t>
                </a:r>
                <a:r>
                  <a:rPr lang="ko-KR" altLang="en-US" sz="1500" b="1" dirty="0" smtClean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메일 전송 로직 구현</a:t>
                </a:r>
                <a:endParaRPr lang="en-US" altLang="ko-KR" sz="1500" b="1" dirty="0" smtClean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4053890" y="4955327"/>
              <a:ext cx="3615397" cy="1188342"/>
              <a:chOff x="4053890" y="4875861"/>
              <a:chExt cx="3615397" cy="1188342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073F526-1C41-4D71-A1FF-C037C85A4685}"/>
                  </a:ext>
                </a:extLst>
              </p:cNvPr>
              <p:cNvSpPr txBox="1"/>
              <p:nvPr/>
            </p:nvSpPr>
            <p:spPr>
              <a:xfrm>
                <a:off x="4053891" y="4875861"/>
                <a:ext cx="30152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3. </a:t>
                </a:r>
                <a:r>
                  <a:rPr lang="ko-KR" altLang="en-US" sz="2400" b="1" dirty="0" smtClean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프로젝트 결과</a:t>
                </a:r>
                <a:endParaRPr lang="ko-KR" altLang="en-US" sz="2400" b="1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3F2F18B-B35C-4D05-9069-825E20DBB74B}"/>
                  </a:ext>
                </a:extLst>
              </p:cNvPr>
              <p:cNvSpPr txBox="1"/>
              <p:nvPr/>
            </p:nvSpPr>
            <p:spPr>
              <a:xfrm>
                <a:off x="4053890" y="5279373"/>
                <a:ext cx="361539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500" b="1" dirty="0" smtClean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    - </a:t>
                </a:r>
                <a:r>
                  <a:rPr lang="ko-KR" altLang="en-US" sz="1500" b="1" dirty="0" smtClean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결과 파일</a:t>
                </a:r>
                <a:endParaRPr lang="en-US" altLang="ko-KR" sz="1500" b="1" dirty="0" smtClean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500" b="1" dirty="0" smtClean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    - </a:t>
                </a:r>
                <a:r>
                  <a:rPr lang="ko-KR" altLang="en-US" sz="1500" b="1" dirty="0" smtClean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시연 영상</a:t>
                </a:r>
                <a:endParaRPr lang="ko-KR" altLang="en-US" sz="1500" b="1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7167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46" y="2576898"/>
            <a:ext cx="3708945" cy="267369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 rot="16200000">
            <a:off x="5640948" y="-5640948"/>
            <a:ext cx="910103" cy="12192000"/>
          </a:xfrm>
          <a:prstGeom prst="rect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-1" y="1"/>
            <a:ext cx="11709919" cy="910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 </a:t>
            </a:r>
            <a:r>
              <a:rPr lang="en-US" altLang="ko-KR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 </a:t>
            </a:r>
            <a:r>
              <a:rPr lang="ko-KR" altLang="en-US" sz="28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프로젝트 </a:t>
            </a:r>
            <a:r>
              <a:rPr lang="ko-KR" altLang="en-US" sz="28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수행 </a:t>
            </a:r>
            <a:r>
              <a:rPr lang="en-US" altLang="ko-KR" sz="2800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</a:t>
            </a:r>
            <a:endParaRPr lang="ko-KR" altLang="en-US" sz="2800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93821" y="1098245"/>
            <a:ext cx="5340185" cy="583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6. E-mail </a:t>
            </a:r>
            <a:r>
              <a:rPr lang="ko-KR" altLang="en-US" sz="2400" b="1" dirty="0" err="1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로직</a:t>
            </a:r>
            <a:r>
              <a:rPr lang="ko-KR" altLang="en-US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</a:t>
            </a:r>
            <a:r>
              <a:rPr lang="en-US" altLang="ko-KR" sz="15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– </a:t>
            </a:r>
            <a:r>
              <a:rPr lang="ko-KR" altLang="en-US" sz="15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메일 수신</a:t>
            </a:r>
            <a:endParaRPr lang="en-US" altLang="ko-KR" sz="1500" b="1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383C81-C02E-4654-B6F9-287E4933D643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28575">
            <a:solidFill>
              <a:srgbClr val="ADCC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대체 처리 6"/>
          <p:cNvSpPr/>
          <p:nvPr/>
        </p:nvSpPr>
        <p:spPr>
          <a:xfrm>
            <a:off x="721254" y="1245871"/>
            <a:ext cx="78846" cy="320340"/>
          </a:xfrm>
          <a:prstGeom prst="flowChartAlternateProcess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29098" y="3645408"/>
            <a:ext cx="2631440" cy="10972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3760538" y="1510402"/>
            <a:ext cx="1129186" cy="21350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760538" y="4742688"/>
            <a:ext cx="1129186" cy="15185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447" y="3814741"/>
            <a:ext cx="3917321" cy="252976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7553" y="3030702"/>
            <a:ext cx="2114639" cy="149500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6905" y="1428238"/>
            <a:ext cx="3761815" cy="221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6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 rot="16200000">
            <a:off x="5640948" y="-5640948"/>
            <a:ext cx="910103" cy="12192000"/>
          </a:xfrm>
          <a:prstGeom prst="rect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-1" y="1"/>
            <a:ext cx="11709919" cy="910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 </a:t>
            </a:r>
            <a:r>
              <a:rPr lang="en-US" altLang="ko-KR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 </a:t>
            </a:r>
            <a:r>
              <a:rPr lang="ko-KR" altLang="en-US" sz="28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프로젝트 </a:t>
            </a:r>
            <a:r>
              <a:rPr lang="ko-KR" altLang="en-US" sz="28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결과 </a:t>
            </a:r>
            <a:r>
              <a:rPr lang="en-US" altLang="ko-KR" sz="2800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</a:t>
            </a:r>
            <a:endParaRPr lang="ko-KR" altLang="en-US" sz="2800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93821" y="1098245"/>
            <a:ext cx="5340185" cy="583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1. </a:t>
            </a:r>
            <a:r>
              <a:rPr lang="ko-KR" altLang="en-US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결과 파일 </a:t>
            </a:r>
            <a:r>
              <a:rPr lang="en-US" altLang="ko-KR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– Excel &amp; Email</a:t>
            </a:r>
            <a:endParaRPr lang="en-US" altLang="ko-KR" sz="2400" b="1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383C81-C02E-4654-B6F9-287E4933D643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28575">
            <a:solidFill>
              <a:srgbClr val="ADCC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33" y="2235324"/>
            <a:ext cx="6692991" cy="406986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079" y="1566210"/>
            <a:ext cx="4473520" cy="82139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951470" y="2202180"/>
            <a:ext cx="2216658" cy="1854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 rot="8222508">
            <a:off x="6904071" y="2555574"/>
            <a:ext cx="548550" cy="457200"/>
          </a:xfrm>
          <a:prstGeom prst="rightArrow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7012804" y="4710697"/>
            <a:ext cx="540903" cy="457200"/>
          </a:xfrm>
          <a:prstGeom prst="rightArrow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870" y="3421380"/>
            <a:ext cx="4243867" cy="3170775"/>
          </a:xfrm>
          <a:prstGeom prst="rect">
            <a:avLst/>
          </a:prstGeom>
        </p:spPr>
      </p:pic>
      <p:sp>
        <p:nvSpPr>
          <p:cNvPr id="14" name="순서도: 대체 처리 13"/>
          <p:cNvSpPr/>
          <p:nvPr/>
        </p:nvSpPr>
        <p:spPr>
          <a:xfrm>
            <a:off x="721254" y="1245871"/>
            <a:ext cx="78846" cy="320340"/>
          </a:xfrm>
          <a:prstGeom prst="flowChartAlternateProcess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06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 rot="16200000">
            <a:off x="5640948" y="-5640948"/>
            <a:ext cx="910103" cy="12192000"/>
          </a:xfrm>
          <a:prstGeom prst="rect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-1" y="1"/>
            <a:ext cx="11709919" cy="910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 </a:t>
            </a:r>
            <a:r>
              <a:rPr lang="en-US" altLang="ko-KR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 </a:t>
            </a:r>
            <a:r>
              <a:rPr lang="ko-KR" altLang="en-US" sz="28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프로젝트 </a:t>
            </a:r>
            <a:r>
              <a:rPr lang="ko-KR" altLang="en-US" sz="28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결과 </a:t>
            </a:r>
            <a:r>
              <a:rPr lang="en-US" altLang="ko-KR" sz="2800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</a:t>
            </a:r>
            <a:endParaRPr lang="ko-KR" altLang="en-US" sz="2800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93821" y="1098245"/>
            <a:ext cx="5340185" cy="583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2. </a:t>
            </a:r>
            <a:r>
              <a:rPr lang="ko-KR" altLang="en-US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시연 영상 </a:t>
            </a:r>
            <a:r>
              <a:rPr lang="en-US" altLang="ko-KR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– UiPath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383C81-C02E-4654-B6F9-287E4933D643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28575">
            <a:solidFill>
              <a:srgbClr val="ADCC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대체 처리 11"/>
          <p:cNvSpPr/>
          <p:nvPr/>
        </p:nvSpPr>
        <p:spPr>
          <a:xfrm>
            <a:off x="721254" y="1245871"/>
            <a:ext cx="78846" cy="320340"/>
          </a:xfrm>
          <a:prstGeom prst="flowChartAlternateProcess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최종본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4918"/>
          <a:stretch/>
        </p:blipFill>
        <p:spPr>
          <a:xfrm>
            <a:off x="1810019" y="1754447"/>
            <a:ext cx="8847974" cy="482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0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53659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2BB88680-BD2C-4A2C-A1F7-C2F45615809A}"/>
              </a:ext>
            </a:extLst>
          </p:cNvPr>
          <p:cNvSpPr txBox="1">
            <a:spLocks/>
          </p:cNvSpPr>
          <p:nvPr/>
        </p:nvSpPr>
        <p:spPr>
          <a:xfrm>
            <a:off x="3188822" y="2326515"/>
            <a:ext cx="5791202" cy="2523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6600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Q &amp; A</a:t>
            </a:r>
            <a:endParaRPr lang="ko-KR" altLang="en-US" sz="16600" dirty="0">
              <a:latin typeface="포천 오성과 한음 Bold" panose="020B0803000000000000" pitchFamily="50" charset="-127"/>
              <a:ea typeface="포천 오성과 한음 Bold" panose="020B08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A51ECBE-C94C-4A44-875C-5DA529F06E1F}"/>
              </a:ext>
            </a:extLst>
          </p:cNvPr>
          <p:cNvSpPr/>
          <p:nvPr/>
        </p:nvSpPr>
        <p:spPr>
          <a:xfrm rot="16200000">
            <a:off x="5826760" y="-5826761"/>
            <a:ext cx="538479" cy="12192000"/>
          </a:xfrm>
          <a:prstGeom prst="rect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9366EE9-4844-4EB9-9CE4-6E1EED9C4447}"/>
              </a:ext>
            </a:extLst>
          </p:cNvPr>
          <p:cNvSpPr/>
          <p:nvPr/>
        </p:nvSpPr>
        <p:spPr>
          <a:xfrm rot="16200000">
            <a:off x="5826759" y="492760"/>
            <a:ext cx="538480" cy="12192000"/>
          </a:xfrm>
          <a:prstGeom prst="rect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2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 rot="16200000">
            <a:off x="5640948" y="-5640948"/>
            <a:ext cx="910103" cy="12192000"/>
          </a:xfrm>
          <a:prstGeom prst="rect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-1" y="1"/>
            <a:ext cx="11709919" cy="910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 </a:t>
            </a:r>
            <a:r>
              <a:rPr lang="en-US" altLang="ko-KR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 </a:t>
            </a:r>
            <a:r>
              <a:rPr lang="ko-KR" altLang="en-US" sz="28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프로젝트 </a:t>
            </a:r>
            <a:r>
              <a:rPr lang="ko-KR" altLang="en-US" sz="28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개요 </a:t>
            </a:r>
            <a:r>
              <a:rPr lang="en-US" altLang="ko-KR" sz="2800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</a:t>
            </a:r>
            <a:endParaRPr lang="ko-KR" altLang="en-US" sz="2800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93821" y="1098245"/>
            <a:ext cx="5340185" cy="583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프로젝트 분석</a:t>
            </a:r>
            <a:r>
              <a:rPr lang="en-US" altLang="ko-KR" sz="24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(AS-IS)</a:t>
            </a:r>
            <a:endParaRPr lang="ko-KR" altLang="en-US" sz="2400" b="1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383C81-C02E-4654-B6F9-287E4933D643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28575">
            <a:solidFill>
              <a:srgbClr val="ADCC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대체 처리 7"/>
          <p:cNvSpPr/>
          <p:nvPr/>
        </p:nvSpPr>
        <p:spPr>
          <a:xfrm>
            <a:off x="721254" y="1245871"/>
            <a:ext cx="78846" cy="320340"/>
          </a:xfrm>
          <a:prstGeom prst="flowChartAlternateProcess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734" y="1869892"/>
            <a:ext cx="9232543" cy="471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6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 rot="16200000">
            <a:off x="5640948" y="-5640948"/>
            <a:ext cx="910103" cy="12192000"/>
          </a:xfrm>
          <a:prstGeom prst="rect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-1" y="1"/>
            <a:ext cx="11709919" cy="910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 </a:t>
            </a:r>
            <a:r>
              <a:rPr lang="en-US" altLang="ko-KR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 </a:t>
            </a:r>
            <a:r>
              <a:rPr lang="ko-KR" altLang="en-US" sz="28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프로젝트 </a:t>
            </a:r>
            <a:r>
              <a:rPr lang="ko-KR" altLang="en-US" sz="28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개요 </a:t>
            </a:r>
            <a:r>
              <a:rPr lang="en-US" altLang="ko-KR" sz="2800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</a:t>
            </a:r>
            <a:endParaRPr lang="ko-KR" altLang="en-US" sz="2800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93821" y="1098245"/>
            <a:ext cx="5340185" cy="583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프로젝트 일정 계획</a:t>
            </a:r>
            <a:endParaRPr lang="en-US" altLang="ko-KR" sz="2400" b="1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383C81-C02E-4654-B6F9-287E4933D643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28575">
            <a:solidFill>
              <a:srgbClr val="ADCC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80" y="1851085"/>
            <a:ext cx="11448728" cy="4723335"/>
          </a:xfrm>
          <a:prstGeom prst="rect">
            <a:avLst/>
          </a:prstGeom>
        </p:spPr>
      </p:pic>
      <p:sp>
        <p:nvSpPr>
          <p:cNvPr id="8" name="순서도: 대체 처리 7"/>
          <p:cNvSpPr/>
          <p:nvPr/>
        </p:nvSpPr>
        <p:spPr>
          <a:xfrm>
            <a:off x="721254" y="1245871"/>
            <a:ext cx="78846" cy="320340"/>
          </a:xfrm>
          <a:prstGeom prst="flowChartAlternateProcess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874998" y="1604836"/>
            <a:ext cx="18964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총 개발 기간</a:t>
            </a:r>
            <a:r>
              <a:rPr lang="en-US" altLang="ko-KR" sz="1500" dirty="0" smtClean="0"/>
              <a:t>: 1</a:t>
            </a:r>
            <a:r>
              <a:rPr lang="ko-KR" altLang="en-US" sz="1500" dirty="0" smtClean="0"/>
              <a:t>주일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00529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 rot="16200000">
            <a:off x="5640948" y="-5640948"/>
            <a:ext cx="910103" cy="12192000"/>
          </a:xfrm>
          <a:prstGeom prst="rect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-1" y="1"/>
            <a:ext cx="11709919" cy="910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 </a:t>
            </a:r>
            <a:r>
              <a:rPr lang="en-US" altLang="ko-KR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 </a:t>
            </a:r>
            <a:r>
              <a:rPr lang="ko-KR" altLang="en-US" sz="28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프로젝트 </a:t>
            </a:r>
            <a:r>
              <a:rPr lang="ko-KR" altLang="en-US" sz="28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수행 </a:t>
            </a:r>
            <a:r>
              <a:rPr lang="en-US" altLang="ko-KR" sz="2800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</a:t>
            </a:r>
            <a:endParaRPr lang="ko-KR" altLang="en-US" sz="2800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383C81-C02E-4654-B6F9-287E4933D643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28575">
            <a:solidFill>
              <a:srgbClr val="ADCC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69435" y="1081974"/>
            <a:ext cx="5340185" cy="583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공통 사항</a:t>
            </a:r>
            <a:endParaRPr lang="en-US" altLang="ko-KR" sz="2400" b="1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14" name="순서도: 대체 처리 13"/>
          <p:cNvSpPr/>
          <p:nvPr/>
        </p:nvSpPr>
        <p:spPr>
          <a:xfrm>
            <a:off x="721254" y="1245871"/>
            <a:ext cx="78846" cy="320340"/>
          </a:xfrm>
          <a:prstGeom prst="flowChartAlternateProcess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11" y="1901977"/>
            <a:ext cx="3215919" cy="43590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48297" y="2400796"/>
            <a:ext cx="2476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Invoke </a:t>
            </a:r>
            <a:r>
              <a:rPr lang="ko-KR" altLang="en-US" dirty="0" smtClean="0"/>
              <a:t>처리를 통한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rgbClr val="FF0000"/>
                </a:solidFill>
              </a:rPr>
              <a:t>객체 지향 방식 </a:t>
            </a:r>
            <a:r>
              <a:rPr lang="ko-KR" altLang="en-US" dirty="0" smtClean="0"/>
              <a:t>구현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948297" y="4172926"/>
            <a:ext cx="281795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변수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헝가리안</a:t>
            </a:r>
            <a:r>
              <a:rPr lang="ko-KR" altLang="en-US" dirty="0" smtClean="0"/>
              <a:t> 표기법을 통해 같은 </a:t>
            </a:r>
            <a:r>
              <a:rPr lang="ko-KR" altLang="en-US" dirty="0"/>
              <a:t>의미를 가지는 서로 다른 </a:t>
            </a:r>
            <a:r>
              <a:rPr lang="ko-KR" altLang="en-US" dirty="0" smtClean="0"/>
              <a:t>타입 충돌 </a:t>
            </a:r>
            <a:r>
              <a:rPr lang="ko-KR" altLang="en-US" dirty="0"/>
              <a:t>방지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33762" y="6366172"/>
            <a:ext cx="497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* </a:t>
            </a:r>
            <a:r>
              <a:rPr lang="ko-KR" altLang="en-US" sz="1200" b="1" dirty="0" err="1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헝가리안</a:t>
            </a:r>
            <a:r>
              <a:rPr lang="ko-KR" altLang="en-US" sz="1200" b="1" dirty="0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표기법</a:t>
            </a:r>
            <a:r>
              <a:rPr lang="en-US" altLang="ko-KR" sz="1200" dirty="0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: </a:t>
            </a:r>
            <a:r>
              <a:rPr lang="ko-KR" altLang="en-US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변수의 </a:t>
            </a:r>
            <a:r>
              <a:rPr lang="ko-KR" altLang="en-US" sz="12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자료형을</a:t>
            </a:r>
            <a:r>
              <a:rPr lang="ko-KR" altLang="en-US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변수 명의 </a:t>
            </a:r>
            <a:r>
              <a:rPr lang="ko-KR" altLang="en-US" sz="12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접두어로</a:t>
            </a:r>
            <a:r>
              <a:rPr lang="ko-KR" altLang="en-US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붙이는 방식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941695" y="3823335"/>
            <a:ext cx="203835" cy="236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430" y="2324730"/>
            <a:ext cx="5030175" cy="351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8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 rot="16200000">
            <a:off x="5640948" y="-5640948"/>
            <a:ext cx="910103" cy="12192000"/>
          </a:xfrm>
          <a:prstGeom prst="rect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-1" y="1"/>
            <a:ext cx="11709919" cy="910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 </a:t>
            </a:r>
            <a:r>
              <a:rPr lang="en-US" altLang="ko-KR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 </a:t>
            </a:r>
            <a:r>
              <a:rPr lang="ko-KR" altLang="en-US" sz="28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프로젝트 </a:t>
            </a:r>
            <a:r>
              <a:rPr lang="ko-KR" altLang="en-US" sz="28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수행 </a:t>
            </a:r>
            <a:r>
              <a:rPr lang="en-US" altLang="ko-KR" sz="2800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</a:t>
            </a:r>
            <a:endParaRPr lang="ko-KR" altLang="en-US" sz="2800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93821" y="1098245"/>
            <a:ext cx="5340185" cy="583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1. </a:t>
            </a:r>
            <a:r>
              <a:rPr lang="en-US" altLang="ko-KR" sz="2400" b="1" dirty="0" err="1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Init</a:t>
            </a:r>
            <a:r>
              <a:rPr lang="en-US" altLang="ko-KR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</a:t>
            </a:r>
            <a:r>
              <a:rPr lang="en-US" altLang="ko-KR" sz="15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</a:t>
            </a:r>
            <a:r>
              <a:rPr lang="en-US" altLang="ko-KR" sz="1500" b="1" dirty="0" err="1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Config</a:t>
            </a:r>
            <a:endParaRPr lang="en-US" altLang="ko-KR" sz="1500" b="1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39" name="순서도: 대체 처리 38"/>
          <p:cNvSpPr/>
          <p:nvPr/>
        </p:nvSpPr>
        <p:spPr>
          <a:xfrm>
            <a:off x="721254" y="1245871"/>
            <a:ext cx="78846" cy="320340"/>
          </a:xfrm>
          <a:prstGeom prst="flowChartAlternateProcess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383C81-C02E-4654-B6F9-287E4933D643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28575">
            <a:solidFill>
              <a:srgbClr val="ADCC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391911" y="1869892"/>
            <a:ext cx="4618911" cy="4411259"/>
            <a:chOff x="645911" y="1869892"/>
            <a:chExt cx="4618911" cy="441125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5911" y="1869892"/>
              <a:ext cx="4041343" cy="4411259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1168400" y="3688080"/>
              <a:ext cx="2987040" cy="1016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/>
            <p:cNvCxnSpPr/>
            <p:nvPr/>
          </p:nvCxnSpPr>
          <p:spPr>
            <a:xfrm flipV="1">
              <a:off x="4155440" y="1869892"/>
              <a:ext cx="1109382" cy="181818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4155440" y="4704080"/>
              <a:ext cx="1109382" cy="157707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495" y="1772376"/>
            <a:ext cx="3575326" cy="460628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5415" y="1681752"/>
            <a:ext cx="1815014" cy="450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59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 rot="16200000">
            <a:off x="5640948" y="-5640948"/>
            <a:ext cx="910103" cy="12192000"/>
          </a:xfrm>
          <a:prstGeom prst="rect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-1" y="1"/>
            <a:ext cx="11709919" cy="910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 </a:t>
            </a:r>
            <a:r>
              <a:rPr lang="en-US" altLang="ko-KR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 </a:t>
            </a:r>
            <a:r>
              <a:rPr lang="ko-KR" altLang="en-US" sz="28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프로젝트 </a:t>
            </a:r>
            <a:r>
              <a:rPr lang="ko-KR" altLang="en-US" sz="28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수행 </a:t>
            </a:r>
            <a:r>
              <a:rPr lang="en-US" altLang="ko-KR" sz="2800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</a:t>
            </a:r>
            <a:endParaRPr lang="ko-KR" altLang="en-US" sz="2800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39" name="순서도: 대체 처리 38"/>
          <p:cNvSpPr/>
          <p:nvPr/>
        </p:nvSpPr>
        <p:spPr>
          <a:xfrm>
            <a:off x="721254" y="1245871"/>
            <a:ext cx="78846" cy="320340"/>
          </a:xfrm>
          <a:prstGeom prst="flowChartAlternateProcess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383C81-C02E-4654-B6F9-287E4933D643}"/>
              </a:ext>
            </a:extLst>
          </p:cNvPr>
          <p:cNvSpPr/>
          <p:nvPr/>
        </p:nvSpPr>
        <p:spPr>
          <a:xfrm>
            <a:off x="169334" y="199814"/>
            <a:ext cx="11853333" cy="6519333"/>
          </a:xfrm>
          <a:prstGeom prst="rect">
            <a:avLst/>
          </a:prstGeom>
          <a:noFill/>
          <a:ln w="28575">
            <a:solidFill>
              <a:srgbClr val="ADCC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391911" y="1869892"/>
            <a:ext cx="4950111" cy="4411259"/>
            <a:chOff x="645911" y="1869892"/>
            <a:chExt cx="4950111" cy="441125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5911" y="1869892"/>
              <a:ext cx="4041343" cy="4411259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1168400" y="5068472"/>
              <a:ext cx="2987040" cy="1016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/>
            <p:cNvCxnSpPr/>
            <p:nvPr/>
          </p:nvCxnSpPr>
          <p:spPr>
            <a:xfrm flipV="1">
              <a:off x="4155440" y="2268415"/>
              <a:ext cx="1440582" cy="280005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4155440" y="6084472"/>
              <a:ext cx="1373945" cy="16933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/>
          <p:cNvGrpSpPr/>
          <p:nvPr/>
        </p:nvGrpSpPr>
        <p:grpSpPr>
          <a:xfrm>
            <a:off x="5509078" y="2062914"/>
            <a:ext cx="2975886" cy="4282711"/>
            <a:chOff x="5342022" y="2062914"/>
            <a:chExt cx="2975886" cy="428271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2022" y="3941233"/>
              <a:ext cx="2975886" cy="2404392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03889" y="2062914"/>
              <a:ext cx="2652153" cy="1708986"/>
            </a:xfrm>
            <a:prstGeom prst="rect">
              <a:avLst/>
            </a:prstGeom>
          </p:spPr>
        </p:pic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4582" y="2785105"/>
            <a:ext cx="2269545" cy="3035401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893821" y="1098245"/>
            <a:ext cx="5340185" cy="583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1. </a:t>
            </a:r>
            <a:r>
              <a:rPr lang="en-US" altLang="ko-KR" sz="2400" b="1" dirty="0" err="1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Init</a:t>
            </a:r>
            <a:r>
              <a:rPr lang="en-US" altLang="ko-KR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</a:t>
            </a:r>
            <a:r>
              <a:rPr lang="en-US" altLang="ko-KR" sz="15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Credential</a:t>
            </a:r>
            <a:endParaRPr lang="en-US" altLang="ko-KR" sz="1500" b="1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460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 rot="16200000">
            <a:off x="5640948" y="-5640948"/>
            <a:ext cx="910103" cy="12192000"/>
          </a:xfrm>
          <a:prstGeom prst="rect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-1" y="1"/>
            <a:ext cx="11709919" cy="910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 </a:t>
            </a:r>
            <a:r>
              <a:rPr lang="en-US" altLang="ko-KR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 </a:t>
            </a:r>
            <a:r>
              <a:rPr lang="ko-KR" altLang="en-US" sz="28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프로젝트 </a:t>
            </a:r>
            <a:r>
              <a:rPr lang="ko-KR" altLang="en-US" sz="28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수행 </a:t>
            </a:r>
            <a:r>
              <a:rPr lang="en-US" altLang="ko-KR" sz="2800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</a:t>
            </a:r>
            <a:endParaRPr lang="ko-KR" altLang="en-US" sz="2800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93821" y="1089453"/>
            <a:ext cx="5340185" cy="583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2</a:t>
            </a:r>
            <a:r>
              <a:rPr lang="en-US" altLang="ko-KR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. ACME </a:t>
            </a:r>
            <a:r>
              <a:rPr lang="ko-KR" altLang="en-US" sz="2400" b="1" dirty="0" err="1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로직</a:t>
            </a:r>
            <a:r>
              <a:rPr lang="en-US" altLang="ko-KR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</a:t>
            </a:r>
            <a:r>
              <a:rPr lang="en-US" altLang="ko-KR" sz="15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</a:t>
            </a:r>
            <a:r>
              <a:rPr lang="ko-KR" altLang="en-US" sz="15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로그인</a:t>
            </a:r>
            <a:endParaRPr lang="en-US" altLang="ko-KR" sz="1500" b="1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383C81-C02E-4654-B6F9-287E4933D643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28575">
            <a:solidFill>
              <a:srgbClr val="ADCC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대체 처리 6"/>
          <p:cNvSpPr/>
          <p:nvPr/>
        </p:nvSpPr>
        <p:spPr>
          <a:xfrm>
            <a:off x="721254" y="1245871"/>
            <a:ext cx="78846" cy="320340"/>
          </a:xfrm>
          <a:prstGeom prst="flowChartAlternateProcess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08" y="1735543"/>
            <a:ext cx="3662438" cy="47806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8037" y="1602557"/>
            <a:ext cx="3486147" cy="416088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137920" y="2800056"/>
            <a:ext cx="2631440" cy="8829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3764280" y="3683000"/>
            <a:ext cx="1027528" cy="28289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399213" y="5727098"/>
            <a:ext cx="356379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예외처리 </a:t>
            </a:r>
            <a:r>
              <a:rPr lang="en-US" altLang="ko-KR" sz="1500" dirty="0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: </a:t>
            </a:r>
            <a:r>
              <a:rPr lang="en-US" altLang="ko-KR" sz="1500" b="1" dirty="0" smtClean="0">
                <a:solidFill>
                  <a:srgbClr val="FF0000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Retry Scope</a:t>
            </a:r>
            <a:r>
              <a:rPr lang="ko-KR" altLang="en-US" sz="1500" dirty="0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를 통하여 로그인 </a:t>
            </a:r>
            <a:r>
              <a:rPr lang="ko-KR" altLang="en-US" sz="1500" dirty="0" err="1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실패시</a:t>
            </a:r>
            <a:r>
              <a:rPr lang="ko-KR" altLang="en-US" sz="1500" dirty="0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다시 실행되게 </a:t>
            </a:r>
            <a:r>
              <a:rPr lang="ko-KR" altLang="en-US" sz="1500" dirty="0" err="1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로직</a:t>
            </a:r>
            <a:r>
              <a:rPr lang="ko-KR" altLang="en-US" sz="15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</a:t>
            </a:r>
            <a:r>
              <a:rPr lang="ko-KR" altLang="en-US" sz="1500" dirty="0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구현</a:t>
            </a:r>
            <a:endParaRPr lang="en-US" altLang="ko-KR" sz="1500" dirty="0" smtClean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4855" y="1200070"/>
            <a:ext cx="3187115" cy="5311858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 flipV="1">
            <a:off x="3759200" y="1336431"/>
            <a:ext cx="1032608" cy="14829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681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 rot="16200000">
            <a:off x="5640948" y="-5640948"/>
            <a:ext cx="910103" cy="12192000"/>
          </a:xfrm>
          <a:prstGeom prst="rect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-1" y="1"/>
            <a:ext cx="11709919" cy="910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 </a:t>
            </a:r>
            <a:r>
              <a:rPr lang="en-US" altLang="ko-KR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 </a:t>
            </a:r>
            <a:r>
              <a:rPr lang="ko-KR" altLang="en-US" sz="28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프로젝트 </a:t>
            </a:r>
            <a:r>
              <a:rPr lang="ko-KR" altLang="en-US" sz="28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수행 </a:t>
            </a:r>
            <a:r>
              <a:rPr lang="en-US" altLang="ko-KR" sz="2800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</a:t>
            </a:r>
            <a:endParaRPr lang="ko-KR" altLang="en-US" sz="2800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93821" y="1098245"/>
            <a:ext cx="5340185" cy="583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2</a:t>
            </a:r>
            <a:r>
              <a:rPr lang="en-US" altLang="ko-KR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. ACME </a:t>
            </a:r>
            <a:r>
              <a:rPr lang="ko-KR" altLang="en-US" sz="2400" b="1" dirty="0" err="1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로직</a:t>
            </a:r>
            <a:r>
              <a:rPr lang="en-US" altLang="ko-KR" sz="24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</a:t>
            </a:r>
            <a:r>
              <a:rPr lang="en-US" altLang="ko-KR" sz="15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– </a:t>
            </a:r>
            <a:r>
              <a:rPr lang="ko-KR" altLang="en-US" sz="15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추출</a:t>
            </a:r>
            <a:endParaRPr lang="en-US" altLang="ko-KR" sz="1500" b="1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383C81-C02E-4654-B6F9-287E4933D643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28575">
            <a:solidFill>
              <a:srgbClr val="ADCC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Str_TextID.Split(Environment.NewLine.ToCharArray)(1).Trim.Split(" "c)(1),Row("WIID").ToString</a:t>
            </a:r>
            <a:endParaRPr lang="ko-KR" altLang="en-US"/>
          </a:p>
        </p:txBody>
      </p:sp>
      <p:sp>
        <p:nvSpPr>
          <p:cNvPr id="7" name="순서도: 대체 처리 6"/>
          <p:cNvSpPr/>
          <p:nvPr/>
        </p:nvSpPr>
        <p:spPr>
          <a:xfrm>
            <a:off x="721254" y="1245871"/>
            <a:ext cx="78846" cy="320340"/>
          </a:xfrm>
          <a:prstGeom prst="flowChartAlternateProcess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08" y="1735543"/>
            <a:ext cx="3662438" cy="478061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129528" y="4013394"/>
            <a:ext cx="2631440" cy="8829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3760968" y="1310640"/>
            <a:ext cx="1384846" cy="27027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760968" y="4896338"/>
            <a:ext cx="1384846" cy="161559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993" y="1098245"/>
            <a:ext cx="2473468" cy="5544189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7802334" y="1528163"/>
            <a:ext cx="4485172" cy="3801673"/>
            <a:chOff x="7852461" y="1793878"/>
            <a:chExt cx="4485172" cy="380167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1911" y="2339220"/>
              <a:ext cx="3547345" cy="3062238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7852461" y="5333941"/>
              <a:ext cx="24633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/>
                <a:t>* </a:t>
              </a:r>
              <a:r>
                <a:rPr lang="en-US" altLang="ko-KR" sz="1100" dirty="0" err="1" smtClean="0">
                  <a:solidFill>
                    <a:srgbClr val="FF0000"/>
                  </a:solidFill>
                </a:rPr>
                <a:t>DT_TextID</a:t>
              </a:r>
              <a:r>
                <a:rPr lang="en-US" altLang="ko-KR" sz="1100" dirty="0" smtClean="0"/>
                <a:t>: </a:t>
              </a:r>
              <a:r>
                <a:rPr lang="en-US" altLang="ko-KR" sz="1100" dirty="0" err="1" smtClean="0"/>
                <a:t>TextID</a:t>
              </a:r>
              <a:r>
                <a:rPr lang="en-US" altLang="ko-KR" sz="1100" dirty="0" smtClean="0"/>
                <a:t>, WIID</a:t>
              </a:r>
              <a:r>
                <a:rPr lang="ko-KR" altLang="en-US" sz="1100" dirty="0" smtClean="0"/>
                <a:t>열을 가짐</a:t>
              </a:r>
              <a:endParaRPr lang="ko-KR" altLang="en-US" sz="11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377686" y="1793878"/>
              <a:ext cx="2959947" cy="567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dirty="0" smtClean="0"/>
                <a:t>조건</a:t>
              </a:r>
              <a:r>
                <a:rPr lang="en-US" altLang="ko-KR" sz="1100" dirty="0"/>
                <a:t>: Type=“WI4” </a:t>
              </a:r>
              <a:endParaRPr lang="en-US" altLang="ko-KR" sz="1100" dirty="0" smtClean="0"/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 smtClean="0"/>
                <a:t>이면서 </a:t>
              </a:r>
              <a:r>
                <a:rPr lang="en-US" altLang="ko-KR" sz="1100" dirty="0"/>
                <a:t>Status=“Open”</a:t>
              </a:r>
              <a:endParaRPr lang="ko-KR" altLang="en-US" sz="1100" dirty="0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8141911" y="6139383"/>
            <a:ext cx="388112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err="1"/>
              <a:t>Navigate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To</a:t>
            </a:r>
            <a:r>
              <a:rPr lang="ko-KR" altLang="en-US" sz="1100" dirty="0"/>
              <a:t>: "https://acme-test.uipath.com/work-items/" + </a:t>
            </a:r>
            <a:r>
              <a:rPr lang="ko-KR" altLang="en-US" sz="1100" dirty="0" err="1"/>
              <a:t>Row</a:t>
            </a:r>
            <a:r>
              <a:rPr lang="ko-KR" altLang="en-US" sz="1100" dirty="0"/>
              <a:t>("WIID").</a:t>
            </a:r>
            <a:r>
              <a:rPr lang="ko-KR" altLang="en-US" sz="1100" dirty="0" err="1"/>
              <a:t>ToString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44536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</TotalTime>
  <Words>527</Words>
  <Application>Microsoft Office PowerPoint</Application>
  <PresentationFormat>와이드스크린</PresentationFormat>
  <Paragraphs>81</Paragraphs>
  <Slides>23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맑은 고딕</vt:lpstr>
      <vt:lpstr>포천 오성과 한음 Bold</vt:lpstr>
      <vt:lpstr>포천 오성과 한음 Regular</vt:lpstr>
      <vt:lpstr>Arial</vt:lpstr>
      <vt:lpstr>Office 테마</vt:lpstr>
      <vt:lpstr>UiPath를 통한RPA 프로젝트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UiPath를 통한RPA 프로젝트</dc:title>
  <dc:creator>user</dc:creator>
  <cp:lastModifiedBy>admin</cp:lastModifiedBy>
  <cp:revision>76</cp:revision>
  <dcterms:created xsi:type="dcterms:W3CDTF">2023-05-02T00:23:12Z</dcterms:created>
  <dcterms:modified xsi:type="dcterms:W3CDTF">2023-05-08T09:29:34Z</dcterms:modified>
</cp:coreProperties>
</file>